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Salam pembuka. Kaitkan dengan surat jemputan: Bengkel Pemantapan AI Tool dalam PdP. Fokus 2 tool sahaja supaya guru benar-benar mahir, bukan kenal 10 tool separuh jalan.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Mula Slot 2 (2.30). Tanya: siapa pernah dengar NotebookLM? Umumkan nama baharu: Gemini Notebook.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Konsep paling penting slot ini: sumber sendiri = jawapan boleh percaya. Ulang beza dengan chatbot biasa.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Tunjuk skrin sebenar semasa demo. Slaid ini rujukan visual selepas bengkel.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Untuk guru paling praktikal: Upload DSKP subjek + Copied text nota sendiri. Sebut had: setiap notebook muat banyak sumber, cukup untuk satu subjek setahun.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langsung di sini: buat carian sebenar depan peserta, tunjuk Import. Ingatkan sumber gagal (merah) perkara biasa.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Demo: tanya soalan sebenar dan klik satu rujukan depan peserta. Jika respons lambat kerana banyak sumber, gunakan masa menerangkan panel Studio.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Ini 'wow moment' Notebook. Sebut: semua alat ada butang customize (anak panah) untuk pilih bahasa Melayu dan fokus.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Ini pindaan khas bengkel: tema superhero dan lego untuk murid sekolah rendah. Tunjuk contoh output jika sempat dijana awal.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Mainkan contoh audio BM yang dijana awal (sediakan sebelum bengkel). Reaksi guru biasanya paling kuat di sini.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8-10 minit sahaja. Jangan tunggu penjanaan audio siap; tunjuk yang pra-jana. Pelan kontingensi: tab hasil sedia terbuka.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Jual nilai bengkel: bukan teori AI, tetapi bahan siap sebelum balik. Tanya: siapa pernah guna ChatGPT? Gemini? NotebookLM? Canva? Ukur tahap audiens.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Kira-kira 3.00 petang. Tanya siapa sudah biasa guna Canva; kebanyakan guru kenal Canva tetapi belum guna Canva AI dan ciri Education.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Ramai guru guna Canva versi percuma tanpa sedar mereka layak Education. Minta semua semak banner. Yang belum: aktifkan melalui DELIMa semasa hands-on.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Klik ikon Canva AI di bar sisi kiri (ikon bintang). Terangkan setiap cip ringkas; fokus demo pada Design, aktiviti murid dan Code.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langsung penuh aliran ini. Semasa menunggu penjanaan, terangkan langkah outline; itu peluang guru membetulkan fakta.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Alat paling 'guru' dalam Canva. Tunjuk View as student. Sebut butang Approve school team requests untuk murid DELIMa.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pantas Magic Eraser pada satu foto. Magic tools hanya muncul untuk imej foto (raster), bukan elemen vektor.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Tunjuk kuiz Kitaran Air yang sudah dijana (pra-demo). Idea lain: roda pemilih nama murid, jam detik aktiviti, papan markah kumpulan.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Tamatkan Slot 2 menjelang 3.30. Demo Canva 10 minit; utamakan aliran slaid dan Code kerana paling mengagumkan.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3.30 petang. Slot penuh hands-on 60 minit. Peranan penceramah bertukar kepada fasilitator; berjalan dan bantu.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Pantau dashboard fasilitator (aitool.tsapps.my/fasilitator) untuk melihat progres sebenar. Bantu guru yang tersekat pada log masuk MOE dahulu; itu halangan paling biasa.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Tekankan objektif 3 dan 5: bahan MENARIK untuk murid, bukan sekadar teks. Ini yang membezakan bengkel ini.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Projeksikan halaman Showcase ke skrin besar semasa aktiviti berjalan; ia motivasi semula jadi.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Rumusan 5 minit. Ulang mesej co-pilot: AI buat kerja berat, guru buat keputusan profesional.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Tutup dengan cabaran konkrit 30 hari. Ambil gambar berkumpulan dengan skrin Showcase sebagai kenangan. Tamat 4.30 petang.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Minta semua peserta buka aitool.tsapps.my SEKARANG dan daftar nama. Berjalan bantu yang tersekat. QR juga dipapar di halaman utama LMS.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Sebut nama besar lain sepintas lalu supaya guru tahu ia wujud, kemudian justifikasi fokus 2 tool: percuma, selamat akaun MOE, impak segera.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Tangani kebimbangan 'AI ganti guru' secara berdepan. Analogi: kalkulator tidak mengganti guru Matematik.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Tekankan isu keselamatan data: akaun Workspace pendidikan tidak melatih model dengan data guru. Ini jawapan untuk guru yang risau privasi.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CTFC ialah rangka fikir, bukan hafalan. Peserta akan guna pembina prompt dalam LMS. Tekankan T: sandarkan pada sumber untuk elak rekaan.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Habiskan slot 1 di sini (30 minit pertama). Etika bukan penghalang, ia syarat penggunaan yang matang. Halaman Etika ada dalam LMS untuk rujukan.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jpe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jpe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jpe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jpe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jpe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image" Target="../media/image-16-9.png"/><Relationship Id="rId10" Type="http://schemas.openxmlformats.org/officeDocument/2006/relationships/image" Target="../media/image-16-10.png"/><Relationship Id="rId11" Type="http://schemas.openxmlformats.org/officeDocument/2006/relationships/image" Target="../media/image-16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jpe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jpe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jpe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image" Target="../media/image-19-6.png"/><Relationship Id="rId7" Type="http://schemas.openxmlformats.org/officeDocument/2006/relationships/image" Target="../media/image-19-7.png"/><Relationship Id="rId8" Type="http://schemas.openxmlformats.org/officeDocument/2006/relationships/image" Target="../media/image-19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jpe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image" Target="../media/image-2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jpe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image" Target="../media/image-22-5.png"/><Relationship Id="rId6" Type="http://schemas.openxmlformats.org/officeDocument/2006/relationships/image" Target="../media/image-22-6.png"/><Relationship Id="rId7" Type="http://schemas.openxmlformats.org/officeDocument/2006/relationships/image" Target="../media/image-22-7.png"/><Relationship Id="rId8" Type="http://schemas.openxmlformats.org/officeDocument/2006/relationships/image" Target="../media/image-2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jpe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image" Target="../media/image-2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4-image-1.jpe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jpe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image" Target="../media/image-25-4.png"/><Relationship Id="rId5" Type="http://schemas.openxmlformats.org/officeDocument/2006/relationships/image" Target="../media/image-25-5.png"/><Relationship Id="rId6" Type="http://schemas.openxmlformats.org/officeDocument/2006/relationships/image" Target="../media/image-2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jpeg"/><Relationship Id="rId2" Type="http://schemas.openxmlformats.org/officeDocument/2006/relationships/image" Target="../media/image-2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jpe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image" Target="../media/image-27-5.png"/><Relationship Id="rId6" Type="http://schemas.openxmlformats.org/officeDocument/2006/relationships/image" Target="../media/image-2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jpe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image" Target="../media/image-29-4.png"/><Relationship Id="rId5" Type="http://schemas.openxmlformats.org/officeDocument/2006/relationships/image" Target="../media/image-29-5.png"/><Relationship Id="rId6" Type="http://schemas.openxmlformats.org/officeDocument/2006/relationships/image" Target="../media/image-2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jpeg"/><Relationship Id="rId2" Type="http://schemas.openxmlformats.org/officeDocument/2006/relationships/image" Target="../media/image-30-2.png"/><Relationship Id="rId3" Type="http://schemas.openxmlformats.org/officeDocument/2006/relationships/image" Target="../media/image-3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jpeg"/><Relationship Id="rId2" Type="http://schemas.openxmlformats.org/officeDocument/2006/relationships/image" Target="../media/image-31-2.png"/><Relationship Id="rId3" Type="http://schemas.openxmlformats.org/officeDocument/2006/relationships/image" Target="../media/image-31-3.png"/><Relationship Id="rId4" Type="http://schemas.openxmlformats.org/officeDocument/2006/relationships/image" Target="../media/image-31-4.png"/><Relationship Id="rId5" Type="http://schemas.openxmlformats.org/officeDocument/2006/relationships/image" Target="../media/image-31-5.png"/><Relationship Id="rId6" Type="http://schemas.openxmlformats.org/officeDocument/2006/relationships/image" Target="../media/image-3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A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6858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 LKTP BELITONG, KLUANG · JOHOR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10058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Bengkel Pemantapan AI Tool dalam Pengajaran dan Pembelajaran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94360" y="1691640"/>
            <a:ext cx="76809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400"/>
              </a:lnSpc>
              <a:buNone/>
            </a:pPr>
            <a:r>
              <a:rPr lang="en-US" sz="5800" b="1" dirty="0">
                <a:solidFill>
                  <a:srgbClr val="EDF2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Tool
</a:t>
            </a:r>
            <a:pPr indent="0" marL="0">
              <a:lnSpc>
                <a:spcPts val="6400"/>
              </a:lnSpc>
              <a:buNone/>
            </a:pPr>
            <a:r>
              <a:rPr lang="en-US" sz="5800" b="1" dirty="0">
                <a:solidFill>
                  <a:srgbClr val="8B90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dalam PdP</a:t>
            </a:r>
            <a:endParaRPr lang="en-US" sz="5800" dirty="0"/>
          </a:p>
        </p:txBody>
      </p:sp>
      <p:pic>
        <p:nvPicPr>
          <p:cNvPr id="5" name="Image 0" descr="lms-aitool/img/hero-robo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548640"/>
            <a:ext cx="3657600" cy="54498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360" y="3822192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DD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Canva AI for Education</a:t>
            </a: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594360" y="4709160"/>
            <a:ext cx="3749040" cy="1188720"/>
          </a:xfrm>
          <a:prstGeom prst="roundRect">
            <a:avLst>
              <a:gd name="adj" fmla="val 6923"/>
            </a:avLst>
          </a:prstGeom>
          <a:solidFill>
            <a:srgbClr val="1A244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95528" y="4837176"/>
            <a:ext cx="334670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PENCERAMAH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95528" y="5093208"/>
            <a:ext cx="3346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DF2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Ts. Ashraf bin Naim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95528" y="5477256"/>
            <a:ext cx="33467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Penolong PPD · PPD Kluang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26280" y="4709160"/>
            <a:ext cx="3611880" cy="1188720"/>
          </a:xfrm>
          <a:prstGeom prst="roundRect">
            <a:avLst>
              <a:gd name="adj" fmla="val 6923"/>
            </a:avLst>
          </a:prstGeom>
          <a:solidFill>
            <a:srgbClr val="1A244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27448" y="4837176"/>
            <a:ext cx="32095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TARIKH &amp; TEMPAT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4727448" y="5093208"/>
            <a:ext cx="3209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DF2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Ogos 2026 · 2.00 - 4.30 ptg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4727448" y="5477256"/>
            <a:ext cx="32095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Bilik Mesyuarat, SK LKTP Belitong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A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1192" y="365760"/>
            <a:ext cx="438912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0" b="1" dirty="0">
                <a:solidFill>
                  <a:srgbClr val="22D3EE">
                    <a:alpha val="18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94360" y="214884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94360" y="2487168"/>
            <a:ext cx="8412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EDF2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Gemini Notebook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594360" y="379476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Pakar dokumen peribadi anda: jawapan berujukan, kuiz, podcast, slaid dan infografik daripada sumber ANDA sendiri.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9528048" y="4498848"/>
            <a:ext cx="1883664" cy="1883664"/>
          </a:xfrm>
          <a:prstGeom prst="roundRect">
            <a:avLst>
              <a:gd name="adj" fmla="val 6796"/>
            </a:avLst>
          </a:prstGeom>
          <a:solidFill>
            <a:srgbClr val="FFFFFF"/>
          </a:solidFill>
          <a:ln/>
        </p:spPr>
      </p:sp>
      <p:pic>
        <p:nvPicPr>
          <p:cNvPr id="7" name="Image 0" descr="lms-aitool/img/icon-noteboo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4080" y="4754880"/>
            <a:ext cx="1371600" cy="1371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29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29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 · 10 / 32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BCE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BCE4E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1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Apa Itu Gemini Notebook?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Nama baharu NotebookLM (2026) · notebook.google.com · percuma dengan akaun MOE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5399532" cy="1737360"/>
          </a:xfrm>
          <a:prstGeom prst="roundRect">
            <a:avLst>
              <a:gd name="adj" fmla="val 4737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40664" y="1929384"/>
            <a:ext cx="310896" cy="310896"/>
          </a:xfrm>
          <a:prstGeom prst="ellipse">
            <a:avLst/>
          </a:prstGeom>
          <a:solidFill>
            <a:srgbClr val="0E97A8"/>
          </a:solidFill>
          <a:ln/>
        </p:spPr>
      </p:sp>
      <p:sp>
        <p:nvSpPr>
          <p:cNvPr id="12" name="Text 9"/>
          <p:cNvSpPr/>
          <p:nvPr/>
        </p:nvSpPr>
        <p:spPr>
          <a:xfrm>
            <a:off x="7406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143000" y="1901952"/>
            <a:ext cx="47137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 biasa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58952" y="2295144"/>
            <a:ext cx="507034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Menjawab daripada 'ingatan' internet. Kadangkala mereka jawapan yang kelihatan betul (halusinasi). Sukar disemak.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195060" y="1783080"/>
            <a:ext cx="5399532" cy="1737360"/>
          </a:xfrm>
          <a:prstGeom prst="roundRect">
            <a:avLst>
              <a:gd name="adj" fmla="val 4737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1364" y="1929384"/>
            <a:ext cx="310896" cy="310896"/>
          </a:xfrm>
          <a:prstGeom prst="ellipse">
            <a:avLst/>
          </a:prstGeom>
          <a:solidFill>
            <a:srgbClr val="0E97A8"/>
          </a:solidFill>
          <a:ln/>
        </p:spPr>
      </p:sp>
      <p:sp>
        <p:nvSpPr>
          <p:cNvPr id="17" name="Text 14"/>
          <p:cNvSpPr/>
          <p:nvPr/>
        </p:nvSpPr>
        <p:spPr>
          <a:xfrm>
            <a:off x="63413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743700" y="1901952"/>
            <a:ext cx="47137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359652" y="2295144"/>
            <a:ext cx="507034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Menjawab HANYA daripada sumber yang anda beri: DSKP, buku teks, nota. Setiap ayat ada nombor rujukan yang boleh diklik dan disemak.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94360" y="3794760"/>
            <a:ext cx="11000232" cy="731520"/>
          </a:xfrm>
          <a:prstGeom prst="roundRect">
            <a:avLst>
              <a:gd name="adj" fmla="val 11250"/>
            </a:avLst>
          </a:prstGeom>
          <a:solidFill>
            <a:srgbClr val="F5F8FD"/>
          </a:solidFill>
          <a:ln w="15875">
            <a:solidFill>
              <a:srgbClr val="0E97A8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22960" y="379476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Bayangkan seorang pembantu yang sudah membaca semua fail anda dan sedia menjawab 24 jam, tanpa mereka-reka.</a:t>
            </a:r>
            <a:endParaRPr lang="en-US" sz="1300" dirty="0"/>
          </a:p>
        </p:txBody>
      </p:sp>
      <p:pic>
        <p:nvPicPr>
          <p:cNvPr id="22" name="Image 1" descr="lms-aitool/img/strip-tema-18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4681728"/>
            <a:ext cx="11000232" cy="1664208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11 / 32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64040" y="4526280"/>
            <a:ext cx="3291840" cy="3291840"/>
          </a:xfrm>
          <a:prstGeom prst="ellipse">
            <a:avLst/>
          </a:prstGeom>
          <a:solidFill>
            <a:srgbClr val="E2F4F7"/>
          </a:solidFill>
          <a:ln/>
        </p:spPr>
      </p:sp>
      <p:sp>
        <p:nvSpPr>
          <p:cNvPr id="3" name="Shape 1"/>
          <p:cNvSpPr/>
          <p:nvPr/>
        </p:nvSpPr>
        <p:spPr>
          <a:xfrm>
            <a:off x="9189720" y="5806440"/>
            <a:ext cx="164592" cy="164592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4" name="Shape 2"/>
          <p:cNvSpPr/>
          <p:nvPr/>
        </p:nvSpPr>
        <p:spPr>
          <a:xfrm>
            <a:off x="9555480" y="4892040"/>
            <a:ext cx="91440" cy="91440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5" name="Shape 3"/>
          <p:cNvSpPr/>
          <p:nvPr/>
        </p:nvSpPr>
        <p:spPr>
          <a:xfrm>
            <a:off x="9774936" y="4626864"/>
            <a:ext cx="1709928" cy="1709928"/>
          </a:xfrm>
          <a:prstGeom prst="roundRect">
            <a:avLst>
              <a:gd name="adj" fmla="val 5348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1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4681728"/>
            <a:ext cx="1600200" cy="1600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Antara Muka: 3 Panel Mudah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Skrin notebook baharu terbahagi kepada tiga bahagian dari kiri ke kanan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3532632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11" name="Image 1" descr="reacticons/FaFolderOpen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740664" y="1929384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5A60E6"/>
          </a:solidFill>
          <a:ln/>
        </p:spPr>
      </p:sp>
      <p:sp>
        <p:nvSpPr>
          <p:cNvPr id="13" name="Text 9"/>
          <p:cNvSpPr/>
          <p:nvPr/>
        </p:nvSpPr>
        <p:spPr>
          <a:xfrm>
            <a:off x="7406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1430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(kiri)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758952" y="2295144"/>
            <a:ext cx="3203448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Senarai bahan rujukan anda: fail, laman web, video. Butang '+ Add sources' dan kotak carian web di sini.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4328160" y="1783080"/>
            <a:ext cx="3532632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17" name="Image 2" descr="reacticons/FaComments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4474464" y="1929384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0E97A8"/>
          </a:solidFill>
          <a:ln/>
        </p:spPr>
      </p:sp>
      <p:sp>
        <p:nvSpPr>
          <p:cNvPr id="19" name="Text 14"/>
          <p:cNvSpPr/>
          <p:nvPr/>
        </p:nvSpPr>
        <p:spPr>
          <a:xfrm>
            <a:off x="44744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8768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(tengah)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4492752" y="2295144"/>
            <a:ext cx="3203448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Ruang bertanya dalam BM. Jawapan muncul dengan nombor rujukan kecil; klik untuk lihat petikan sumber asal.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061960" y="1783080"/>
            <a:ext cx="3532632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23" name="Image 3" descr="reacticons/FaTools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8208264" y="1929384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17A06A"/>
          </a:solidFill>
          <a:ln/>
        </p:spPr>
      </p:sp>
      <p:sp>
        <p:nvSpPr>
          <p:cNvPr id="25" name="Text 19"/>
          <p:cNvSpPr/>
          <p:nvPr/>
        </p:nvSpPr>
        <p:spPr>
          <a:xfrm>
            <a:off x="82082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86106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(kanan)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8226552" y="2295144"/>
            <a:ext cx="3203448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alat penjana bahan: Audio, Video, Slide Deck, Mind Map, Reports, Flashcards, Quiz, Infographic dan Data Table.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4140708" y="2578608"/>
            <a:ext cx="173736" cy="237744"/>
          </a:xfrm>
          <a:prstGeom prst="rightArrow">
            <a:avLst/>
          </a:prstGeom>
          <a:solidFill>
            <a:srgbClr val="5A60E6"/>
          </a:solidFill>
          <a:ln/>
        </p:spPr>
      </p:sp>
      <p:sp>
        <p:nvSpPr>
          <p:cNvPr id="29" name="Shape 23"/>
          <p:cNvSpPr/>
          <p:nvPr/>
        </p:nvSpPr>
        <p:spPr>
          <a:xfrm>
            <a:off x="7874508" y="2578608"/>
            <a:ext cx="173736" cy="237744"/>
          </a:xfrm>
          <a:prstGeom prst="rightArrow">
            <a:avLst/>
          </a:prstGeom>
          <a:solidFill>
            <a:srgbClr val="5A60E6"/>
          </a:solidFill>
          <a:ln/>
        </p:spPr>
      </p:sp>
      <p:pic>
        <p:nvPicPr>
          <p:cNvPr id="30" name="Image 4" descr="lms-aitool/img/strip-panel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4720" y="4892040"/>
            <a:ext cx="2322576" cy="1417320"/>
          </a:xfrm>
          <a:prstGeom prst="rect">
            <a:avLst/>
          </a:prstGeom>
        </p:spPr>
      </p:pic>
      <p:sp>
        <p:nvSpPr>
          <p:cNvPr id="31" name="Shape 24"/>
          <p:cNvSpPr/>
          <p:nvPr/>
        </p:nvSpPr>
        <p:spPr>
          <a:xfrm>
            <a:off x="594360" y="3931920"/>
            <a:ext cx="11000232" cy="658368"/>
          </a:xfrm>
          <a:prstGeom prst="roundRect">
            <a:avLst>
              <a:gd name="adj" fmla="val 1250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32" name="Text 25"/>
          <p:cNvSpPr/>
          <p:nvPr/>
        </p:nvSpPr>
        <p:spPr>
          <a:xfrm>
            <a:off x="822960" y="3931920"/>
            <a:ext cx="10543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Notebook menamakan dirinya secara automatik selepas soalan pertama dan kekal tersimpan; sambung bila-bila masa.</a:t>
            </a:r>
            <a:endParaRPr lang="en-US" sz="1300" dirty="0"/>
          </a:p>
        </p:txBody>
      </p:sp>
      <p:sp>
        <p:nvSpPr>
          <p:cNvPr id="33" name="Text 26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34" name="Text 27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12 / 32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64040" y="4526280"/>
            <a:ext cx="3291840" cy="3291840"/>
          </a:xfrm>
          <a:prstGeom prst="ellipse">
            <a:avLst/>
          </a:prstGeom>
          <a:solidFill>
            <a:srgbClr val="E2F4F7"/>
          </a:solidFill>
          <a:ln/>
        </p:spPr>
      </p:sp>
      <p:sp>
        <p:nvSpPr>
          <p:cNvPr id="3" name="Shape 1"/>
          <p:cNvSpPr/>
          <p:nvPr/>
        </p:nvSpPr>
        <p:spPr>
          <a:xfrm>
            <a:off x="9189720" y="5806440"/>
            <a:ext cx="164592" cy="164592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4" name="Shape 2"/>
          <p:cNvSpPr/>
          <p:nvPr/>
        </p:nvSpPr>
        <p:spPr>
          <a:xfrm>
            <a:off x="9555480" y="4892040"/>
            <a:ext cx="91440" cy="91440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5" name="Shape 3"/>
          <p:cNvSpPr/>
          <p:nvPr/>
        </p:nvSpPr>
        <p:spPr>
          <a:xfrm>
            <a:off x="10003536" y="4882896"/>
            <a:ext cx="1481328" cy="1481328"/>
          </a:xfrm>
          <a:prstGeom prst="roundRect">
            <a:avLst>
              <a:gd name="adj" fmla="val 617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1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4937760"/>
            <a:ext cx="1371600" cy="1371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Cara Menambah Sumber + 1 Petua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'+ Add sources' dan pilih cara yang paling mudah untuk anda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9EAFB"/>
          </a:solidFill>
          <a:ln/>
        </p:spPr>
      </p:sp>
      <p:pic>
        <p:nvPicPr>
          <p:cNvPr id="11" name="Image 1" descr="reacticons/FaUpload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740664" y="1956816"/>
            <a:ext cx="475488" cy="274320"/>
          </a:xfrm>
          <a:prstGeom prst="roundRect">
            <a:avLst>
              <a:gd name="adj" fmla="val 46667"/>
            </a:avLst>
          </a:prstGeom>
          <a:solidFill>
            <a:srgbClr val="5A60E6"/>
          </a:solidFill>
          <a:ln/>
        </p:spPr>
      </p:sp>
      <p:sp>
        <p:nvSpPr>
          <p:cNvPr id="13" name="Text 9"/>
          <p:cNvSpPr/>
          <p:nvPr/>
        </p:nvSpPr>
        <p:spPr>
          <a:xfrm>
            <a:off x="740664" y="1956816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1325880" y="1901952"/>
            <a:ext cx="2307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files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7589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PDF, dokumen, imej malah audio. Sesuai untuk DSKP, buku teks digital dan nota anda.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43281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2F4F7"/>
          </a:solidFill>
          <a:ln/>
        </p:spPr>
      </p:sp>
      <p:pic>
        <p:nvPicPr>
          <p:cNvPr id="17" name="Image 2" descr="reacticons/FaLink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4474464" y="1956816"/>
            <a:ext cx="475488" cy="274320"/>
          </a:xfrm>
          <a:prstGeom prst="roundRect">
            <a:avLst>
              <a:gd name="adj" fmla="val 46667"/>
            </a:avLst>
          </a:prstGeom>
          <a:solidFill>
            <a:srgbClr val="0E97A8"/>
          </a:solidFill>
          <a:ln/>
        </p:spPr>
      </p:sp>
      <p:sp>
        <p:nvSpPr>
          <p:cNvPr id="19" name="Text 14"/>
          <p:cNvSpPr/>
          <p:nvPr/>
        </p:nvSpPr>
        <p:spPr>
          <a:xfrm>
            <a:off x="4474464" y="1956816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5059680" y="1901952"/>
            <a:ext cx="2307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Websites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44927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Tampal pautan laman web atau video YouTube; kandungannya menjadi sumber.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0619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3F5EC"/>
          </a:solidFill>
          <a:ln/>
        </p:spPr>
      </p:sp>
      <p:pic>
        <p:nvPicPr>
          <p:cNvPr id="23" name="Image 3" descr="reacticons/FaGoogleDrive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8208264" y="1956816"/>
            <a:ext cx="475488" cy="274320"/>
          </a:xfrm>
          <a:prstGeom prst="roundRect">
            <a:avLst>
              <a:gd name="adj" fmla="val 46667"/>
            </a:avLst>
          </a:prstGeom>
          <a:solidFill>
            <a:srgbClr val="17A06A"/>
          </a:solidFill>
          <a:ln/>
        </p:spPr>
      </p:sp>
      <p:sp>
        <p:nvSpPr>
          <p:cNvPr id="25" name="Text 19"/>
          <p:cNvSpPr/>
          <p:nvPr/>
        </p:nvSpPr>
        <p:spPr>
          <a:xfrm>
            <a:off x="8208264" y="1956816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50" dirty="0"/>
          </a:p>
        </p:txBody>
      </p:sp>
      <p:sp>
        <p:nvSpPr>
          <p:cNvPr id="26" name="Text 20"/>
          <p:cNvSpPr/>
          <p:nvPr/>
        </p:nvSpPr>
        <p:spPr>
          <a:xfrm>
            <a:off x="8793480" y="1901952"/>
            <a:ext cx="2307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82265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 terus fail Google Drive akaun MOE anda tanpa muat turun semula.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5943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7EFDC"/>
          </a:solidFill>
          <a:ln/>
        </p:spPr>
      </p:sp>
      <p:pic>
        <p:nvPicPr>
          <p:cNvPr id="29" name="Image 4" descr="reacticons/FaPaste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792" y="3538728"/>
            <a:ext cx="310896" cy="310896"/>
          </a:xfrm>
          <a:prstGeom prst="rect">
            <a:avLst/>
          </a:prstGeom>
        </p:spPr>
      </p:pic>
      <p:sp>
        <p:nvSpPr>
          <p:cNvPr id="30" name="Shape 23"/>
          <p:cNvSpPr/>
          <p:nvPr/>
        </p:nvSpPr>
        <p:spPr>
          <a:xfrm>
            <a:off x="740664" y="3575304"/>
            <a:ext cx="475488" cy="274320"/>
          </a:xfrm>
          <a:prstGeom prst="roundRect">
            <a:avLst>
              <a:gd name="adj" fmla="val 46667"/>
            </a:avLst>
          </a:prstGeom>
          <a:solidFill>
            <a:srgbClr val="C99A2E"/>
          </a:solidFill>
          <a:ln/>
        </p:spPr>
      </p:sp>
      <p:sp>
        <p:nvSpPr>
          <p:cNvPr id="31" name="Text 24"/>
          <p:cNvSpPr/>
          <p:nvPr/>
        </p:nvSpPr>
        <p:spPr>
          <a:xfrm>
            <a:off x="740664" y="3575304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50" dirty="0"/>
          </a:p>
        </p:txBody>
      </p:sp>
      <p:sp>
        <p:nvSpPr>
          <p:cNvPr id="32" name="Text 25"/>
          <p:cNvSpPr/>
          <p:nvPr/>
        </p:nvSpPr>
        <p:spPr>
          <a:xfrm>
            <a:off x="1325880" y="3520440"/>
            <a:ext cx="2307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Copied text</a:t>
            </a:r>
            <a:endParaRPr lang="en-US" sz="1350" dirty="0"/>
          </a:p>
        </p:txBody>
      </p:sp>
      <p:sp>
        <p:nvSpPr>
          <p:cNvPr id="33" name="Text 26"/>
          <p:cNvSpPr/>
          <p:nvPr/>
        </p:nvSpPr>
        <p:spPr>
          <a:xfrm>
            <a:off x="7589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Tampal sebarang teks: nota ringkas, soalan lama, petikan buku.</a:t>
            </a:r>
            <a:endParaRPr lang="en-US" sz="1050" dirty="0"/>
          </a:p>
        </p:txBody>
      </p:sp>
      <p:sp>
        <p:nvSpPr>
          <p:cNvPr id="34" name="Shape 27"/>
          <p:cNvSpPr/>
          <p:nvPr/>
        </p:nvSpPr>
        <p:spPr>
          <a:xfrm>
            <a:off x="43281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AE7E9"/>
          </a:solidFill>
          <a:ln/>
        </p:spPr>
      </p:sp>
      <p:pic>
        <p:nvPicPr>
          <p:cNvPr id="35" name="Image 5" descr="reacticons/FaSearch_E0455A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3592" y="3538728"/>
            <a:ext cx="310896" cy="310896"/>
          </a:xfrm>
          <a:prstGeom prst="rect">
            <a:avLst/>
          </a:prstGeom>
        </p:spPr>
      </p:pic>
      <p:sp>
        <p:nvSpPr>
          <p:cNvPr id="36" name="Shape 28"/>
          <p:cNvSpPr/>
          <p:nvPr/>
        </p:nvSpPr>
        <p:spPr>
          <a:xfrm>
            <a:off x="4474464" y="3575304"/>
            <a:ext cx="475488" cy="274320"/>
          </a:xfrm>
          <a:prstGeom prst="roundRect">
            <a:avLst>
              <a:gd name="adj" fmla="val 46667"/>
            </a:avLst>
          </a:prstGeom>
          <a:solidFill>
            <a:srgbClr val="E0455A"/>
          </a:solidFill>
          <a:ln/>
        </p:spPr>
      </p:sp>
      <p:sp>
        <p:nvSpPr>
          <p:cNvPr id="37" name="Text 29"/>
          <p:cNvSpPr/>
          <p:nvPr/>
        </p:nvSpPr>
        <p:spPr>
          <a:xfrm>
            <a:off x="4474464" y="3575304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50" dirty="0"/>
          </a:p>
        </p:txBody>
      </p:sp>
      <p:sp>
        <p:nvSpPr>
          <p:cNvPr id="38" name="Text 30"/>
          <p:cNvSpPr/>
          <p:nvPr/>
        </p:nvSpPr>
        <p:spPr>
          <a:xfrm>
            <a:off x="5059680" y="3520440"/>
            <a:ext cx="2307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Carian web</a:t>
            </a:r>
            <a:endParaRPr lang="en-US" sz="1350" dirty="0"/>
          </a:p>
        </p:txBody>
      </p:sp>
      <p:sp>
        <p:nvSpPr>
          <p:cNvPr id="39" name="Text 31"/>
          <p:cNvSpPr/>
          <p:nvPr/>
        </p:nvSpPr>
        <p:spPr>
          <a:xfrm>
            <a:off x="44927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Taip topik dan biar 'Fast Research' mencari sumber untuk anda (slaid seterusnya).</a:t>
            </a:r>
            <a:endParaRPr lang="en-US" sz="1050" dirty="0"/>
          </a:p>
        </p:txBody>
      </p:sp>
      <p:sp>
        <p:nvSpPr>
          <p:cNvPr id="40" name="Shape 32"/>
          <p:cNvSpPr/>
          <p:nvPr/>
        </p:nvSpPr>
        <p:spPr>
          <a:xfrm>
            <a:off x="80619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9EAFB"/>
          </a:solidFill>
          <a:ln/>
        </p:spPr>
      </p:sp>
      <p:pic>
        <p:nvPicPr>
          <p:cNvPr id="41" name="Image 6" descr="reacticons/FaLightbulb_5A60E6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7392" y="3538728"/>
            <a:ext cx="310896" cy="310896"/>
          </a:xfrm>
          <a:prstGeom prst="rect">
            <a:avLst/>
          </a:prstGeom>
        </p:spPr>
      </p:pic>
      <p:sp>
        <p:nvSpPr>
          <p:cNvPr id="42" name="Shape 33"/>
          <p:cNvSpPr/>
          <p:nvPr/>
        </p:nvSpPr>
        <p:spPr>
          <a:xfrm>
            <a:off x="8208264" y="3575304"/>
            <a:ext cx="475488" cy="274320"/>
          </a:xfrm>
          <a:prstGeom prst="roundRect">
            <a:avLst>
              <a:gd name="adj" fmla="val 46667"/>
            </a:avLst>
          </a:prstGeom>
          <a:solidFill>
            <a:srgbClr val="5A60E6"/>
          </a:solidFill>
          <a:ln/>
        </p:spPr>
      </p:sp>
      <p:sp>
        <p:nvSpPr>
          <p:cNvPr id="43" name="Text 34"/>
          <p:cNvSpPr/>
          <p:nvPr/>
        </p:nvSpPr>
        <p:spPr>
          <a:xfrm>
            <a:off x="8208264" y="3575304"/>
            <a:ext cx="475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50" dirty="0"/>
          </a:p>
        </p:txBody>
      </p:sp>
      <p:sp>
        <p:nvSpPr>
          <p:cNvPr id="44" name="Text 35"/>
          <p:cNvSpPr/>
          <p:nvPr/>
        </p:nvSpPr>
        <p:spPr>
          <a:xfrm>
            <a:off x="8793480" y="3520440"/>
            <a:ext cx="2307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Petua</a:t>
            </a:r>
            <a:endParaRPr lang="en-US" sz="1350" dirty="0"/>
          </a:p>
        </p:txBody>
      </p:sp>
      <p:sp>
        <p:nvSpPr>
          <p:cNvPr id="45" name="Text 36"/>
          <p:cNvSpPr/>
          <p:nvPr/>
        </p:nvSpPr>
        <p:spPr>
          <a:xfrm>
            <a:off x="82265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 jawapan mengikut mutu sumber. Utamakan DSKP dan bahan rasmi KPM.</a:t>
            </a:r>
            <a:endParaRPr lang="en-US" sz="1050" dirty="0"/>
          </a:p>
        </p:txBody>
      </p:sp>
      <p:pic>
        <p:nvPicPr>
          <p:cNvPr id="46" name="Image 7" descr="lms-aitool/img/strip-sumber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4440" y="5029200"/>
            <a:ext cx="7004304" cy="1325880"/>
          </a:xfrm>
          <a:prstGeom prst="rect">
            <a:avLst/>
          </a:prstGeom>
        </p:spPr>
      </p:pic>
      <p:sp>
        <p:nvSpPr>
          <p:cNvPr id="47" name="Text 37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8" name="Text 38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13 / 32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6172200"/>
            <a:ext cx="2834640" cy="0"/>
          </a:xfrm>
          <a:prstGeom prst="line">
            <a:avLst/>
          </a:prstGeom>
          <a:noFill/>
          <a:ln w="15875">
            <a:solidFill>
              <a:srgbClr val="BCE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698480" y="5257800"/>
            <a:ext cx="0" cy="914400"/>
          </a:xfrm>
          <a:prstGeom prst="line">
            <a:avLst/>
          </a:prstGeom>
          <a:noFill/>
          <a:ln w="15875">
            <a:solidFill>
              <a:srgbClr val="BCE4E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863840" y="6172200"/>
            <a:ext cx="0" cy="256032"/>
          </a:xfrm>
          <a:prstGeom prst="line">
            <a:avLst/>
          </a:prstGeom>
          <a:noFill/>
          <a:ln w="15875">
            <a:solidFill>
              <a:srgbClr val="BC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625328" y="5120640"/>
            <a:ext cx="146304" cy="146304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6" name="Shape 4"/>
          <p:cNvSpPr/>
          <p:nvPr/>
        </p:nvSpPr>
        <p:spPr>
          <a:xfrm>
            <a:off x="7790688" y="6400800"/>
            <a:ext cx="146304" cy="146304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7" name="Shape 5"/>
          <p:cNvSpPr/>
          <p:nvPr/>
        </p:nvSpPr>
        <p:spPr>
          <a:xfrm>
            <a:off x="9052560" y="6108192"/>
            <a:ext cx="128016" cy="1280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BCE4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77656" y="4379976"/>
            <a:ext cx="1801368" cy="1801368"/>
          </a:xfrm>
          <a:prstGeom prst="roundRect">
            <a:avLst>
              <a:gd name="adj" fmla="val 5076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9" name="Image 0" descr="deckimg/ic-1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520" y="4434840"/>
            <a:ext cx="1691640" cy="16916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 Research: Sumber Datang Sendiri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Tiada bahan di tangan? Biar Notebook mencari untuk anda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777240" y="2240280"/>
            <a:ext cx="0" cy="2880360"/>
          </a:xfrm>
          <a:prstGeom prst="line">
            <a:avLst/>
          </a:prstGeom>
          <a:noFill/>
          <a:ln w="25400">
            <a:solidFill>
              <a:srgbClr val="BCE4EC"/>
            </a:solidFill>
            <a:prstDash val="dash"/>
          </a:ln>
        </p:spPr>
      </p:sp>
      <p:sp>
        <p:nvSpPr>
          <p:cNvPr id="14" name="Shape 11"/>
          <p:cNvSpPr/>
          <p:nvPr/>
        </p:nvSpPr>
        <p:spPr>
          <a:xfrm>
            <a:off x="594360" y="1874520"/>
            <a:ext cx="365760" cy="365760"/>
          </a:xfrm>
          <a:prstGeom prst="ellipse">
            <a:avLst/>
          </a:prstGeom>
          <a:solidFill>
            <a:srgbClr val="0E97A8"/>
          </a:solidFill>
          <a:ln/>
        </p:spPr>
      </p:sp>
      <p:sp>
        <p:nvSpPr>
          <p:cNvPr id="15" name="Text 12"/>
          <p:cNvSpPr/>
          <p:nvPr/>
        </p:nvSpPr>
        <p:spPr>
          <a:xfrm>
            <a:off x="594360" y="1874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143000" y="178308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Taip topik dalam kotak carian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1143000" y="2148840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Contoh: 'kaedah pembelajaran berasaskan projek sekolah rendah Malaysia', kemudian klik ikon kanta.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594360" y="2916936"/>
            <a:ext cx="365760" cy="365760"/>
          </a:xfrm>
          <a:prstGeom prst="ellipse">
            <a:avLst/>
          </a:prstGeom>
          <a:solidFill>
            <a:srgbClr val="0E97A8"/>
          </a:solidFill>
          <a:ln/>
        </p:spPr>
      </p:sp>
      <p:sp>
        <p:nvSpPr>
          <p:cNvPr id="19" name="Text 16"/>
          <p:cNvSpPr/>
          <p:nvPr/>
        </p:nvSpPr>
        <p:spPr>
          <a:xfrm>
            <a:off x="594360" y="29169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1143000" y="2825496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Notebook mencari dan menyenarai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1143000" y="3191256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Beberapa saat kemudian: senarai sumber berkaitan dipaparkan dengan ringkasan setiap satu.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594360" y="3959352"/>
            <a:ext cx="365760" cy="365760"/>
          </a:xfrm>
          <a:prstGeom prst="ellipse">
            <a:avLst/>
          </a:prstGeom>
          <a:solidFill>
            <a:srgbClr val="0E97A8"/>
          </a:solidFill>
          <a:ln/>
        </p:spPr>
      </p:sp>
      <p:sp>
        <p:nvSpPr>
          <p:cNvPr id="23" name="Text 20"/>
          <p:cNvSpPr/>
          <p:nvPr/>
        </p:nvSpPr>
        <p:spPr>
          <a:xfrm>
            <a:off x="594360" y="39593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143000" y="3867912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'+ Import'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1143000" y="4233672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Semua sumber terpilih masuk ke panel Sources dan terus boleh disoal.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594360" y="5001768"/>
            <a:ext cx="365760" cy="365760"/>
          </a:xfrm>
          <a:prstGeom prst="ellipse">
            <a:avLst/>
          </a:prstGeom>
          <a:solidFill>
            <a:srgbClr val="0E97A8"/>
          </a:solidFill>
          <a:ln/>
        </p:spPr>
      </p:sp>
      <p:sp>
        <p:nvSpPr>
          <p:cNvPr id="27" name="Text 24"/>
          <p:cNvSpPr/>
          <p:nvPr/>
        </p:nvSpPr>
        <p:spPr>
          <a:xfrm>
            <a:off x="594360" y="50017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1143000" y="4910328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Semak senarai sumber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1143000" y="5276088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 bertanda merah gagal dibaca (contohnya Scribd); padam sahaja, yang lain berfungsi.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7040880" y="1920240"/>
            <a:ext cx="4572000" cy="2377440"/>
          </a:xfrm>
          <a:prstGeom prst="roundRect">
            <a:avLst>
              <a:gd name="adj" fmla="val 3462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242048" y="2029968"/>
            <a:ext cx="41696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CUBA DALAM AKTIVITI 1 LMS</a:t>
            </a:r>
            <a:endParaRPr lang="en-US" sz="950" dirty="0"/>
          </a:p>
        </p:txBody>
      </p:sp>
      <p:sp>
        <p:nvSpPr>
          <p:cNvPr id="32" name="Text 29"/>
          <p:cNvSpPr/>
          <p:nvPr/>
        </p:nvSpPr>
        <p:spPr>
          <a:xfrm>
            <a:off x="7242048" y="2286000"/>
            <a:ext cx="416966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kaedah pembelajaran berasaskan projek sekolah rendah Malaysia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(atau topik subjek anda sendiri: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'pecahan tahun 4 kaedah menarik'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'teknik bacaan awal pemulihan')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14 / 32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BCE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BCE4E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1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Bertanya dan Menyemak Jawapan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Kemahiran teras: soalan yang baik dan semakan rujukan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0E97A8"/>
            </a:solidFill>
            <a:prstDash val="solid"/>
          </a:ln>
        </p:spPr>
      </p:sp>
      <p:pic>
        <p:nvPicPr>
          <p:cNvPr id="11" name="Image 1" descr="reacticons/FaQuestionCircle_0E97A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1920240"/>
            <a:ext cx="310896" cy="310896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731520" y="1920240"/>
            <a:ext cx="347472" cy="320040"/>
          </a:xfrm>
          <a:prstGeom prst="hexagon">
            <a:avLst/>
          </a:prstGeom>
          <a:solidFill>
            <a:srgbClr val="0E97A8"/>
          </a:solidFill>
          <a:ln/>
        </p:spPr>
      </p:sp>
      <p:sp>
        <p:nvSpPr>
          <p:cNvPr id="13" name="Text 9"/>
          <p:cNvSpPr/>
          <p:nvPr/>
        </p:nvSpPr>
        <p:spPr>
          <a:xfrm>
            <a:off x="731520" y="192024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1430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Tanya dalam BM, bentuk apa sahaja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758952" y="2295144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'Senaraikan 5 langkah...', 'Bina jadual perbandingan...', 'Terangkan seperti saya murid Tahun 5...'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6195060" y="1783080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5A60E6"/>
            </a:solidFill>
            <a:prstDash val="solid"/>
          </a:ln>
        </p:spPr>
      </p:sp>
      <p:pic>
        <p:nvPicPr>
          <p:cNvPr id="17" name="Image 2" descr="reacticons/FaQuoteRight_5A60E6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6332220" y="1920240"/>
            <a:ext cx="347472" cy="320040"/>
          </a:xfrm>
          <a:prstGeom prst="hexagon">
            <a:avLst/>
          </a:prstGeom>
          <a:solidFill>
            <a:srgbClr val="5A60E6"/>
          </a:solidFill>
          <a:ln/>
        </p:spPr>
      </p:sp>
      <p:sp>
        <p:nvSpPr>
          <p:cNvPr id="19" name="Text 14"/>
          <p:cNvSpPr/>
          <p:nvPr/>
        </p:nvSpPr>
        <p:spPr>
          <a:xfrm>
            <a:off x="6332220" y="192024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7437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nombor rujukan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6359652" y="2295144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dakwaan ada nombor kecil; klik untuk baca petikan asal. Biasakan menyemak sebelum percaya.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594360" y="3401568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17A06A"/>
            </a:solidFill>
            <a:prstDash val="solid"/>
          </a:ln>
        </p:spPr>
      </p:sp>
      <p:pic>
        <p:nvPicPr>
          <p:cNvPr id="23" name="Image 3" descr="reacticons/FaStickyNote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692" y="3538728"/>
            <a:ext cx="310896" cy="310896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731520" y="3538728"/>
            <a:ext cx="347472" cy="320040"/>
          </a:xfrm>
          <a:prstGeom prst="hexagon">
            <a:avLst/>
          </a:prstGeom>
          <a:solidFill>
            <a:srgbClr val="17A06A"/>
          </a:solidFill>
          <a:ln/>
        </p:spPr>
      </p:sp>
      <p:sp>
        <p:nvSpPr>
          <p:cNvPr id="25" name="Text 19"/>
          <p:cNvSpPr/>
          <p:nvPr/>
        </p:nvSpPr>
        <p:spPr>
          <a:xfrm>
            <a:off x="731520" y="353872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1143000" y="352044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to note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758952" y="3913632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Jawapan penting disimpan sebagai nota kekal dalam notebook, tidak hilang bila chat baharu.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6195060" y="3401568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29" name="Image 4" descr="reacticons/FaExclamationTriangle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3538728"/>
            <a:ext cx="310896" cy="310896"/>
          </a:xfrm>
          <a:prstGeom prst="rect">
            <a:avLst/>
          </a:prstGeom>
        </p:spPr>
      </p:pic>
      <p:sp>
        <p:nvSpPr>
          <p:cNvPr id="30" name="Shape 23"/>
          <p:cNvSpPr/>
          <p:nvPr/>
        </p:nvSpPr>
        <p:spPr>
          <a:xfrm>
            <a:off x="6332220" y="3538728"/>
            <a:ext cx="347472" cy="320040"/>
          </a:xfrm>
          <a:prstGeom prst="hexagon">
            <a:avLst/>
          </a:prstGeom>
          <a:solidFill>
            <a:srgbClr val="C99A2E"/>
          </a:solidFill>
          <a:ln/>
        </p:spPr>
      </p:sp>
      <p:sp>
        <p:nvSpPr>
          <p:cNvPr id="31" name="Text 24"/>
          <p:cNvSpPr/>
          <p:nvPr/>
        </p:nvSpPr>
        <p:spPr>
          <a:xfrm>
            <a:off x="6332220" y="353872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6743700" y="352044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Jika tiada dalam sumber</a:t>
            </a:r>
            <a:endParaRPr lang="en-US" sz="1350" dirty="0"/>
          </a:p>
        </p:txBody>
      </p:sp>
      <p:sp>
        <p:nvSpPr>
          <p:cNvPr id="33" name="Text 26"/>
          <p:cNvSpPr/>
          <p:nvPr/>
        </p:nvSpPr>
        <p:spPr>
          <a:xfrm>
            <a:off x="6359652" y="3913632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Notebook memberitahu maklumat tiada, bukannya mereka jawapan. Itulah nilai sebenarnya.</a:t>
            </a:r>
            <a:endParaRPr lang="en-US" sz="1050" dirty="0"/>
          </a:p>
        </p:txBody>
      </p:sp>
      <p:sp>
        <p:nvSpPr>
          <p:cNvPr id="34" name="Shape 27"/>
          <p:cNvSpPr/>
          <p:nvPr/>
        </p:nvSpPr>
        <p:spPr>
          <a:xfrm>
            <a:off x="594360" y="4983480"/>
            <a:ext cx="11000232" cy="1097280"/>
          </a:xfrm>
          <a:prstGeom prst="roundRect">
            <a:avLst>
              <a:gd name="adj" fmla="val 7500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35" name="Text 28"/>
          <p:cNvSpPr/>
          <p:nvPr/>
        </p:nvSpPr>
        <p:spPr>
          <a:xfrm>
            <a:off x="795528" y="5093208"/>
            <a:ext cx="10597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CONTOH, SEPADAN DENGAN SUMBER DISEDIAKAN (BUKU TEKS SAINS T4 UNIT 2)</a:t>
            </a:r>
            <a:endParaRPr lang="en-US" sz="950" dirty="0"/>
          </a:p>
        </p:txBody>
      </p:sp>
      <p:sp>
        <p:nvSpPr>
          <p:cNvPr id="36" name="Text 29"/>
          <p:cNvSpPr/>
          <p:nvPr/>
        </p:nvSpPr>
        <p:spPr>
          <a:xfrm>
            <a:off x="795528" y="5349240"/>
            <a:ext cx="105978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Berdasarkan buku teks yang dimuat naik, terangkan laluan udara semasa manusia menarik nafas dari hidung hingga ke peparu, dalam jadual dua lajur: bahagian dan fungsinya. Bahasa Melayu mudah untuk murid Tahun 4.</a:t>
            </a:r>
            <a:endParaRPr lang="en-US" sz="1050" dirty="0"/>
          </a:p>
        </p:txBody>
      </p:sp>
      <p:sp>
        <p:nvSpPr>
          <p:cNvPr id="37" name="Text 30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38" name="Text 31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15 / 32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BCE4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BCE4E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16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Studio: 9 Alat Penjana Bahan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klik menukar sumber anda kepada bahan PdP siap guna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58952" y="1901952"/>
            <a:ext cx="420624" cy="420624"/>
          </a:xfrm>
          <a:prstGeom prst="ellipse">
            <a:avLst/>
          </a:prstGeom>
          <a:solidFill>
            <a:srgbClr val="E9EAFB"/>
          </a:solidFill>
          <a:ln/>
        </p:spPr>
      </p:sp>
      <p:pic>
        <p:nvPicPr>
          <p:cNvPr id="12" name="Image 1" descr="reacticons/FaHeadphones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" y="1993392"/>
            <a:ext cx="237744" cy="2377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715512" y="190195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758952" y="2368296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Overview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758952" y="2679192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Podcast perbualan 2 hos AI dalam BM. 4 format: Deep Dive, Brief, Critique, Debate.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328160" y="1783080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4492752" y="1901952"/>
            <a:ext cx="420624" cy="420624"/>
          </a:xfrm>
          <a:prstGeom prst="ellipse">
            <a:avLst/>
          </a:prstGeom>
          <a:solidFill>
            <a:srgbClr val="E2F4F7"/>
          </a:solidFill>
          <a:ln/>
        </p:spPr>
      </p:sp>
      <p:pic>
        <p:nvPicPr>
          <p:cNvPr id="18" name="Image 2" descr="reacticons/FaVideo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192" y="1993392"/>
            <a:ext cx="237744" cy="23774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449312" y="190195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5DF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4492752" y="2368296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Overview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4492752" y="2679192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ringkasan bernarasi. Format Cinematic, Explainer atau Short.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8061960" y="1783080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8226552" y="1901952"/>
            <a:ext cx="420624" cy="420624"/>
          </a:xfrm>
          <a:prstGeom prst="ellipse">
            <a:avLst/>
          </a:prstGeom>
          <a:solidFill>
            <a:srgbClr val="E3F5EC"/>
          </a:solidFill>
          <a:ln/>
        </p:spPr>
      </p:sp>
      <p:pic>
        <p:nvPicPr>
          <p:cNvPr id="24" name="Image 3" descr="reacticons/FaImages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7992" y="1993392"/>
            <a:ext cx="237744" cy="23774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1183112" y="190195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8226552" y="2368296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Deck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8226552" y="2679192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Dek slaid daripada sumber: Detailed (edaran) atau Presenter (bentang).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594360" y="3355848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758952" y="3474720"/>
            <a:ext cx="420624" cy="420624"/>
          </a:xfrm>
          <a:prstGeom prst="ellipse">
            <a:avLst/>
          </a:prstGeom>
          <a:solidFill>
            <a:srgbClr val="F7EFDC"/>
          </a:solidFill>
          <a:ln/>
        </p:spPr>
      </p:sp>
      <p:pic>
        <p:nvPicPr>
          <p:cNvPr id="30" name="Image 4" descr="reacticons/FaProjectDiagram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92" y="3566160"/>
            <a:ext cx="237744" cy="237744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3715512" y="34747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AD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32" name="Text 25"/>
          <p:cNvSpPr/>
          <p:nvPr/>
        </p:nvSpPr>
        <p:spPr>
          <a:xfrm>
            <a:off x="758952" y="3941064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 Map</a:t>
            </a:r>
            <a:endParaRPr lang="en-US" sz="1300" dirty="0"/>
          </a:p>
        </p:txBody>
      </p:sp>
      <p:sp>
        <p:nvSpPr>
          <p:cNvPr id="33" name="Text 26"/>
          <p:cNvSpPr/>
          <p:nvPr/>
        </p:nvSpPr>
        <p:spPr>
          <a:xfrm>
            <a:off x="758952" y="4251960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Peta minda interaktif topik; boleh zum dan kembang cabang.</a:t>
            </a:r>
            <a:endParaRPr lang="en-US" sz="1000" dirty="0"/>
          </a:p>
        </p:txBody>
      </p:sp>
      <p:sp>
        <p:nvSpPr>
          <p:cNvPr id="34" name="Shape 27"/>
          <p:cNvSpPr/>
          <p:nvPr/>
        </p:nvSpPr>
        <p:spPr>
          <a:xfrm>
            <a:off x="4328160" y="3355848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35" name="Shape 28"/>
          <p:cNvSpPr/>
          <p:nvPr/>
        </p:nvSpPr>
        <p:spPr>
          <a:xfrm>
            <a:off x="4492752" y="3474720"/>
            <a:ext cx="420624" cy="420624"/>
          </a:xfrm>
          <a:prstGeom prst="ellipse">
            <a:avLst/>
          </a:prstGeom>
          <a:solidFill>
            <a:srgbClr val="FAE7E9"/>
          </a:solidFill>
          <a:ln/>
        </p:spPr>
      </p:sp>
      <p:pic>
        <p:nvPicPr>
          <p:cNvPr id="36" name="Image 5" descr="reacticons/FaFileAlt_E0455A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4192" y="3566160"/>
            <a:ext cx="237744" cy="237744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7449312" y="34747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3C2C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200" dirty="0"/>
          </a:p>
        </p:txBody>
      </p:sp>
      <p:sp>
        <p:nvSpPr>
          <p:cNvPr id="38" name="Text 30"/>
          <p:cNvSpPr/>
          <p:nvPr/>
        </p:nvSpPr>
        <p:spPr>
          <a:xfrm>
            <a:off x="4492752" y="3941064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300" dirty="0"/>
          </a:p>
        </p:txBody>
      </p:sp>
      <p:sp>
        <p:nvSpPr>
          <p:cNvPr id="39" name="Text 31"/>
          <p:cNvSpPr/>
          <p:nvPr/>
        </p:nvSpPr>
        <p:spPr>
          <a:xfrm>
            <a:off x="4492752" y="4251960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Laporan berstruktur, ringkasan eksekutif dan dokumen rujukan.</a:t>
            </a:r>
            <a:endParaRPr lang="en-US" sz="1000" dirty="0"/>
          </a:p>
        </p:txBody>
      </p:sp>
      <p:sp>
        <p:nvSpPr>
          <p:cNvPr id="40" name="Shape 32"/>
          <p:cNvSpPr/>
          <p:nvPr/>
        </p:nvSpPr>
        <p:spPr>
          <a:xfrm>
            <a:off x="8061960" y="3355848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41" name="Shape 33"/>
          <p:cNvSpPr/>
          <p:nvPr/>
        </p:nvSpPr>
        <p:spPr>
          <a:xfrm>
            <a:off x="8226552" y="3474720"/>
            <a:ext cx="420624" cy="420624"/>
          </a:xfrm>
          <a:prstGeom prst="ellipse">
            <a:avLst/>
          </a:prstGeom>
          <a:solidFill>
            <a:srgbClr val="E9EAFB"/>
          </a:solidFill>
          <a:ln/>
        </p:spPr>
      </p:sp>
      <p:pic>
        <p:nvPicPr>
          <p:cNvPr id="42" name="Image 6" descr="reacticons/FaClone_5A60E6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7992" y="3566160"/>
            <a:ext cx="237744" cy="237744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11183112" y="34747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200" dirty="0"/>
          </a:p>
        </p:txBody>
      </p:sp>
      <p:sp>
        <p:nvSpPr>
          <p:cNvPr id="44" name="Text 35"/>
          <p:cNvSpPr/>
          <p:nvPr/>
        </p:nvSpPr>
        <p:spPr>
          <a:xfrm>
            <a:off x="8226552" y="3941064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Flashcards</a:t>
            </a:r>
            <a:endParaRPr lang="en-US" sz="1300" dirty="0"/>
          </a:p>
        </p:txBody>
      </p:sp>
      <p:sp>
        <p:nvSpPr>
          <p:cNvPr id="45" name="Text 36"/>
          <p:cNvSpPr/>
          <p:nvPr/>
        </p:nvSpPr>
        <p:spPr>
          <a:xfrm>
            <a:off x="8226552" y="4251960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 imbasan istilah untuk latih tubi murid.</a:t>
            </a:r>
            <a:endParaRPr lang="en-US" sz="1000" dirty="0"/>
          </a:p>
        </p:txBody>
      </p:sp>
      <p:sp>
        <p:nvSpPr>
          <p:cNvPr id="46" name="Shape 37"/>
          <p:cNvSpPr/>
          <p:nvPr/>
        </p:nvSpPr>
        <p:spPr>
          <a:xfrm>
            <a:off x="594360" y="4928616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47" name="Shape 38"/>
          <p:cNvSpPr/>
          <p:nvPr/>
        </p:nvSpPr>
        <p:spPr>
          <a:xfrm>
            <a:off x="758952" y="5047488"/>
            <a:ext cx="420624" cy="420624"/>
          </a:xfrm>
          <a:prstGeom prst="ellipse">
            <a:avLst/>
          </a:prstGeom>
          <a:solidFill>
            <a:srgbClr val="E2F4F7"/>
          </a:solidFill>
          <a:ln/>
        </p:spPr>
      </p:sp>
      <p:pic>
        <p:nvPicPr>
          <p:cNvPr id="48" name="Image 7" descr="reacticons/FaQuestionCircle_0E97A8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0392" y="5138928"/>
            <a:ext cx="237744" cy="237744"/>
          </a:xfrm>
          <a:prstGeom prst="rect">
            <a:avLst/>
          </a:prstGeom>
        </p:spPr>
      </p:pic>
      <p:sp>
        <p:nvSpPr>
          <p:cNvPr id="49" name="Text 39"/>
          <p:cNvSpPr/>
          <p:nvPr/>
        </p:nvSpPr>
        <p:spPr>
          <a:xfrm>
            <a:off x="3715512" y="50474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5DF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200" dirty="0"/>
          </a:p>
        </p:txBody>
      </p:sp>
      <p:sp>
        <p:nvSpPr>
          <p:cNvPr id="50" name="Text 40"/>
          <p:cNvSpPr/>
          <p:nvPr/>
        </p:nvSpPr>
        <p:spPr>
          <a:xfrm>
            <a:off x="758952" y="5513832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</a:t>
            </a:r>
            <a:endParaRPr lang="en-US" sz="1300" dirty="0"/>
          </a:p>
        </p:txBody>
      </p:sp>
      <p:sp>
        <p:nvSpPr>
          <p:cNvPr id="51" name="Text 41"/>
          <p:cNvSpPr/>
          <p:nvPr/>
        </p:nvSpPr>
        <p:spPr>
          <a:xfrm>
            <a:off x="758952" y="5824728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soalan kuiz automatik daripada sumber, sesuai set induksi.</a:t>
            </a:r>
            <a:endParaRPr lang="en-US" sz="1000" dirty="0"/>
          </a:p>
        </p:txBody>
      </p:sp>
      <p:sp>
        <p:nvSpPr>
          <p:cNvPr id="52" name="Shape 42"/>
          <p:cNvSpPr/>
          <p:nvPr/>
        </p:nvSpPr>
        <p:spPr>
          <a:xfrm>
            <a:off x="4328160" y="4928616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53" name="Shape 43"/>
          <p:cNvSpPr/>
          <p:nvPr/>
        </p:nvSpPr>
        <p:spPr>
          <a:xfrm>
            <a:off x="4492752" y="5047488"/>
            <a:ext cx="420624" cy="420624"/>
          </a:xfrm>
          <a:prstGeom prst="ellipse">
            <a:avLst/>
          </a:prstGeom>
          <a:solidFill>
            <a:srgbClr val="E3F5EC"/>
          </a:solidFill>
          <a:ln/>
        </p:spPr>
      </p:sp>
      <p:pic>
        <p:nvPicPr>
          <p:cNvPr id="54" name="Image 8" descr="reacticons/FaChartBar_17A06A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4192" y="5138928"/>
            <a:ext cx="237744" cy="237744"/>
          </a:xfrm>
          <a:prstGeom prst="rect">
            <a:avLst/>
          </a:prstGeom>
        </p:spPr>
      </p:pic>
      <p:sp>
        <p:nvSpPr>
          <p:cNvPr id="55" name="Text 44"/>
          <p:cNvSpPr/>
          <p:nvPr/>
        </p:nvSpPr>
        <p:spPr>
          <a:xfrm>
            <a:off x="7449312" y="50474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200" dirty="0"/>
          </a:p>
        </p:txBody>
      </p:sp>
      <p:sp>
        <p:nvSpPr>
          <p:cNvPr id="56" name="Text 45"/>
          <p:cNvSpPr/>
          <p:nvPr/>
        </p:nvSpPr>
        <p:spPr>
          <a:xfrm>
            <a:off x="4492752" y="5513832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Infographic</a:t>
            </a:r>
            <a:endParaRPr lang="en-US" sz="1300" dirty="0"/>
          </a:p>
        </p:txBody>
      </p:sp>
      <p:sp>
        <p:nvSpPr>
          <p:cNvPr id="57" name="Text 46"/>
          <p:cNvSpPr/>
          <p:nvPr/>
        </p:nvSpPr>
        <p:spPr>
          <a:xfrm>
            <a:off x="4492752" y="5824728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Infografik satu halaman; boleh diberi tema menarik (slaid seterusnya).</a:t>
            </a:r>
            <a:endParaRPr lang="en-US" sz="1000" dirty="0"/>
          </a:p>
        </p:txBody>
      </p:sp>
      <p:sp>
        <p:nvSpPr>
          <p:cNvPr id="58" name="Shape 47"/>
          <p:cNvSpPr/>
          <p:nvPr/>
        </p:nvSpPr>
        <p:spPr>
          <a:xfrm>
            <a:off x="8061960" y="4928616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59" name="Shape 48"/>
          <p:cNvSpPr/>
          <p:nvPr/>
        </p:nvSpPr>
        <p:spPr>
          <a:xfrm>
            <a:off x="8226552" y="5047488"/>
            <a:ext cx="420624" cy="420624"/>
          </a:xfrm>
          <a:prstGeom prst="ellipse">
            <a:avLst/>
          </a:prstGeom>
          <a:solidFill>
            <a:srgbClr val="F7EFDC"/>
          </a:solidFill>
          <a:ln/>
        </p:spPr>
      </p:sp>
      <p:pic>
        <p:nvPicPr>
          <p:cNvPr id="60" name="Image 9" descr="reacticons/FaTable_C99A2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7992" y="5138928"/>
            <a:ext cx="237744" cy="237744"/>
          </a:xfrm>
          <a:prstGeom prst="rect">
            <a:avLst/>
          </a:prstGeom>
        </p:spPr>
      </p:pic>
      <p:sp>
        <p:nvSpPr>
          <p:cNvPr id="61" name="Text 49"/>
          <p:cNvSpPr/>
          <p:nvPr/>
        </p:nvSpPr>
        <p:spPr>
          <a:xfrm>
            <a:off x="11183112" y="50474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AD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1200" dirty="0"/>
          </a:p>
        </p:txBody>
      </p:sp>
      <p:sp>
        <p:nvSpPr>
          <p:cNvPr id="62" name="Text 50"/>
          <p:cNvSpPr/>
          <p:nvPr/>
        </p:nvSpPr>
        <p:spPr>
          <a:xfrm>
            <a:off x="8226552" y="5513832"/>
            <a:ext cx="3203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Table</a:t>
            </a:r>
            <a:endParaRPr lang="en-US" sz="1300" dirty="0"/>
          </a:p>
        </p:txBody>
      </p:sp>
      <p:sp>
        <p:nvSpPr>
          <p:cNvPr id="63" name="Text 51"/>
          <p:cNvSpPr/>
          <p:nvPr/>
        </p:nvSpPr>
        <p:spPr>
          <a:xfrm>
            <a:off x="8226552" y="5824728"/>
            <a:ext cx="3203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Jadual data tersusun daripada maklumat dalam sumber.</a:t>
            </a:r>
            <a:endParaRPr lang="en-US" sz="1000" dirty="0"/>
          </a:p>
        </p:txBody>
      </p:sp>
      <p:sp>
        <p:nvSpPr>
          <p:cNvPr id="64" name="Text 52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65" name="Text 53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16 / 32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4" name="Shape 2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5" name="Shape 3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6" name="Shape 4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7" name="Shape 5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8" name="Shape 6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9" name="Shape 7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0" name="Shape 8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1" name="Shape 9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2" name="Shape 10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3" name="Shape 11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4" name="Shape 12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5" name="Shape 13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6" name="Shape 14"/>
          <p:cNvSpPr/>
          <p:nvPr/>
        </p:nvSpPr>
        <p:spPr>
          <a:xfrm>
            <a:off x="10689336" y="5541264"/>
            <a:ext cx="886968" cy="886968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17" name="Image 0" descr="deckimg/ic-17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200" y="5596128"/>
            <a:ext cx="777240" cy="77724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Rahsia Bahan Menarik: Prompt Bertema</a:t>
            </a:r>
            <a:endParaRPr lang="en-US" sz="3000" dirty="0"/>
          </a:p>
        </p:txBody>
      </p:sp>
      <p:sp>
        <p:nvSpPr>
          <p:cNvPr id="20" name="Text 17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Kotak fokus dalam customize menerima arahan penuh; gunakannya untuk tema kegemaran murid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594360" y="178308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95528" y="1892808"/>
            <a:ext cx="4992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DECK · TEMA SUPERHERO (SUMBER: SAINS T4 UNIT 2)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795528" y="2148840"/>
            <a:ext cx="4992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Slaid tentang sistem pernafasan manusia untuk murid Tahun 4 dengan tema superhero. Setiap organ ialah wira dengan 'kuasa' tersendiri, soalan 'Misi Kilat' setiap 2 slaid, akhiri 'Misi Utama': cabaran mengira kadar pernafasan sendiri.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6199632" y="178308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00800" y="1892808"/>
            <a:ext cx="4992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INFOGRAFIK · TEMA LEGO (SUMBER: SAINS T4 UNIT 2)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6400800" y="2148840"/>
            <a:ext cx="4992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Infografik satu halaman tentang laluan udara pernafasan untuk murid Tahun 4, tema blok lego: setiap peringkat (hidung, trakea, peparu) satu blok bercantum dari bawah ke atas, maksimum 6 blok, setiap blok ada ikon dan satu ayat.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594360" y="4160520"/>
            <a:ext cx="5399532" cy="1371600"/>
          </a:xfrm>
          <a:prstGeom prst="roundRect">
            <a:avLst>
              <a:gd name="adj" fmla="val 6000"/>
            </a:avLst>
          </a:prstGeom>
          <a:solidFill>
            <a:srgbClr val="F7EFDC"/>
          </a:solidFill>
          <a:ln/>
        </p:spPr>
      </p:sp>
      <p:pic>
        <p:nvPicPr>
          <p:cNvPr id="28" name="Image 1" descr="reacticons/FaListUl_C99A2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4297680"/>
            <a:ext cx="310896" cy="310896"/>
          </a:xfrm>
          <a:prstGeom prst="rect">
            <a:avLst/>
          </a:prstGeom>
        </p:spPr>
      </p:pic>
      <p:sp>
        <p:nvSpPr>
          <p:cNvPr id="29" name="Shape 25"/>
          <p:cNvSpPr/>
          <p:nvPr/>
        </p:nvSpPr>
        <p:spPr>
          <a:xfrm>
            <a:off x="722376" y="4279392"/>
            <a:ext cx="365760" cy="365760"/>
          </a:xfrm>
          <a:prstGeom prst="diamond">
            <a:avLst/>
          </a:prstGeom>
          <a:solidFill>
            <a:srgbClr val="C99A2E"/>
          </a:solidFill>
          <a:ln/>
        </p:spPr>
      </p:sp>
      <p:sp>
        <p:nvSpPr>
          <p:cNvPr id="30" name="Text 26"/>
          <p:cNvSpPr/>
          <p:nvPr/>
        </p:nvSpPr>
        <p:spPr>
          <a:xfrm>
            <a:off x="722376" y="42793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50" dirty="0"/>
          </a:p>
        </p:txBody>
      </p:sp>
      <p:sp>
        <p:nvSpPr>
          <p:cNvPr id="31" name="Text 27"/>
          <p:cNvSpPr/>
          <p:nvPr/>
        </p:nvSpPr>
        <p:spPr>
          <a:xfrm>
            <a:off x="1143000" y="427939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Lagi tema dalam LMS</a:t>
            </a:r>
            <a:endParaRPr lang="en-US" sz="1350" dirty="0"/>
          </a:p>
        </p:txBody>
      </p:sp>
      <p:sp>
        <p:nvSpPr>
          <p:cNvPr id="32" name="Text 28"/>
          <p:cNvSpPr/>
          <p:nvPr/>
        </p:nvSpPr>
        <p:spPr>
          <a:xfrm>
            <a:off x="758952" y="4672584"/>
            <a:ext cx="50703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Angkasa lepas, bawah laut, sukan, peta pengembaraan, resipi masakan; semuanya sedia salin di halaman Prompt.</a:t>
            </a:r>
            <a:endParaRPr lang="en-US" sz="1050" dirty="0"/>
          </a:p>
        </p:txBody>
      </p:sp>
      <p:sp>
        <p:nvSpPr>
          <p:cNvPr id="33" name="Shape 29"/>
          <p:cNvSpPr/>
          <p:nvPr/>
        </p:nvSpPr>
        <p:spPr>
          <a:xfrm>
            <a:off x="6195060" y="4160520"/>
            <a:ext cx="5399532" cy="1371600"/>
          </a:xfrm>
          <a:prstGeom prst="roundRect">
            <a:avLst>
              <a:gd name="adj" fmla="val 6000"/>
            </a:avLst>
          </a:prstGeom>
          <a:solidFill>
            <a:srgbClr val="F7EFDC"/>
          </a:solidFill>
          <a:ln/>
        </p:spPr>
      </p:sp>
      <p:pic>
        <p:nvPicPr>
          <p:cNvPr id="34" name="Image 2" descr="reacticons/FaLanguage_C99A2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4297680"/>
            <a:ext cx="310896" cy="310896"/>
          </a:xfrm>
          <a:prstGeom prst="rect">
            <a:avLst/>
          </a:prstGeom>
        </p:spPr>
      </p:pic>
      <p:sp>
        <p:nvSpPr>
          <p:cNvPr id="35" name="Shape 30"/>
          <p:cNvSpPr/>
          <p:nvPr/>
        </p:nvSpPr>
        <p:spPr>
          <a:xfrm>
            <a:off x="6323076" y="4279392"/>
            <a:ext cx="365760" cy="365760"/>
          </a:xfrm>
          <a:prstGeom prst="diamond">
            <a:avLst/>
          </a:prstGeom>
          <a:solidFill>
            <a:srgbClr val="C99A2E"/>
          </a:solidFill>
          <a:ln/>
        </p:spPr>
      </p:sp>
      <p:sp>
        <p:nvSpPr>
          <p:cNvPr id="36" name="Text 31"/>
          <p:cNvSpPr/>
          <p:nvPr/>
        </p:nvSpPr>
        <p:spPr>
          <a:xfrm>
            <a:off x="6323076" y="42793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50" dirty="0"/>
          </a:p>
        </p:txBody>
      </p:sp>
      <p:sp>
        <p:nvSpPr>
          <p:cNvPr id="37" name="Text 32"/>
          <p:cNvSpPr/>
          <p:nvPr/>
        </p:nvSpPr>
        <p:spPr>
          <a:xfrm>
            <a:off x="6743700" y="427939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Pastikan bahasa Melayu</a:t>
            </a:r>
            <a:endParaRPr lang="en-US" sz="1350" dirty="0"/>
          </a:p>
        </p:txBody>
      </p:sp>
      <p:sp>
        <p:nvSpPr>
          <p:cNvPr id="38" name="Text 33"/>
          <p:cNvSpPr/>
          <p:nvPr/>
        </p:nvSpPr>
        <p:spPr>
          <a:xfrm>
            <a:off x="6359652" y="4672584"/>
            <a:ext cx="50703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 'Melayu' pada Choose language dalam dialog customize sebelum Generate.</a:t>
            </a:r>
            <a:endParaRPr lang="en-US" sz="1050" dirty="0"/>
          </a:p>
        </p:txBody>
      </p:sp>
      <p:sp>
        <p:nvSpPr>
          <p:cNvPr id="39" name="Text 34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0" name="Text 35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17 / 32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4" name="Shape 2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5" name="Shape 3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6" name="Shape 4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7" name="Shape 5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8" name="Shape 6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9" name="Shape 7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10" name="Shape 8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11" name="Shape 9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12" name="Shape 10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13" name="Shape 11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14" name="Shape 12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15" name="Shape 13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BCE4EC"/>
          </a:solidFill>
          <a:ln/>
        </p:spPr>
      </p:sp>
      <p:sp>
        <p:nvSpPr>
          <p:cNvPr id="16" name="Shape 14"/>
          <p:cNvSpPr/>
          <p:nvPr/>
        </p:nvSpPr>
        <p:spPr>
          <a:xfrm>
            <a:off x="10552176" y="5522976"/>
            <a:ext cx="886968" cy="886968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17" name="Image 0" descr="deckimg/ic-18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5577840"/>
            <a:ext cx="777240" cy="77724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Podcast &amp; Video dalam Bahasa Melayu</a:t>
            </a:r>
            <a:endParaRPr lang="en-US" sz="3000" dirty="0"/>
          </a:p>
        </p:txBody>
      </p:sp>
      <p:sp>
        <p:nvSpPr>
          <p:cNvPr id="20" name="Text 17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Bahan dengar dan tonton untuk murid, ibu bapa malah PLC guru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594360" y="1783080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E2F4F7"/>
          </a:solidFill>
          <a:ln/>
        </p:spPr>
      </p:sp>
      <p:pic>
        <p:nvPicPr>
          <p:cNvPr id="22" name="Image 1" descr="reacticons/FaPodcast_0E97A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1920240"/>
            <a:ext cx="310896" cy="310896"/>
          </a:xfrm>
          <a:prstGeom prst="rect">
            <a:avLst/>
          </a:prstGeom>
        </p:spPr>
      </p:pic>
      <p:sp>
        <p:nvSpPr>
          <p:cNvPr id="23" name="Shape 19"/>
          <p:cNvSpPr/>
          <p:nvPr/>
        </p:nvSpPr>
        <p:spPr>
          <a:xfrm>
            <a:off x="731520" y="1920240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E97A8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731520" y="1920240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11430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Overview BM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758952" y="2295144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hos AI berbual dalam BM tentang sumber anda. Mainkan sebagai set induksi atau kongsi kepada murid untuk ulang kaji.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6195060" y="1783080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E9EAFB"/>
          </a:solidFill>
          <a:ln/>
        </p:spPr>
      </p:sp>
      <p:pic>
        <p:nvPicPr>
          <p:cNvPr id="28" name="Image 2" descr="reacticons/FaClock_5A60E6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6332220" y="1920240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5A60E6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6332220" y="1920240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A6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31" name="Text 26"/>
          <p:cNvSpPr/>
          <p:nvPr/>
        </p:nvSpPr>
        <p:spPr>
          <a:xfrm>
            <a:off x="67437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 format ikut masa</a:t>
            </a:r>
            <a:endParaRPr lang="en-US" sz="1350" dirty="0"/>
          </a:p>
        </p:txBody>
      </p:sp>
      <p:sp>
        <p:nvSpPr>
          <p:cNvPr id="32" name="Text 27"/>
          <p:cNvSpPr/>
          <p:nvPr/>
        </p:nvSpPr>
        <p:spPr>
          <a:xfrm>
            <a:off x="6359652" y="2295144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untuk perbincangan penuh, Brief untuk 2-3 minit. Pilih 'Short' jika mahu lebih ringkas.</a:t>
            </a:r>
            <a:endParaRPr lang="en-US" sz="1050" dirty="0"/>
          </a:p>
        </p:txBody>
      </p:sp>
      <p:sp>
        <p:nvSpPr>
          <p:cNvPr id="33" name="Shape 28"/>
          <p:cNvSpPr/>
          <p:nvPr/>
        </p:nvSpPr>
        <p:spPr>
          <a:xfrm>
            <a:off x="594360" y="3401568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E3F5EC"/>
          </a:solidFill>
          <a:ln/>
        </p:spPr>
      </p:sp>
      <p:pic>
        <p:nvPicPr>
          <p:cNvPr id="34" name="Image 3" descr="reacticons/FaFilm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692" y="3538728"/>
            <a:ext cx="310896" cy="310896"/>
          </a:xfrm>
          <a:prstGeom prst="rect">
            <a:avLst/>
          </a:prstGeom>
        </p:spPr>
      </p:pic>
      <p:sp>
        <p:nvSpPr>
          <p:cNvPr id="35" name="Shape 29"/>
          <p:cNvSpPr/>
          <p:nvPr/>
        </p:nvSpPr>
        <p:spPr>
          <a:xfrm>
            <a:off x="731520" y="3538728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17A06A"/>
            </a:solidFill>
            <a:prstDash val="solid"/>
          </a:ln>
        </p:spPr>
      </p:sp>
      <p:sp>
        <p:nvSpPr>
          <p:cNvPr id="36" name="Text 30"/>
          <p:cNvSpPr/>
          <p:nvPr/>
        </p:nvSpPr>
        <p:spPr>
          <a:xfrm>
            <a:off x="731520" y="3538728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37" name="Text 31"/>
          <p:cNvSpPr/>
          <p:nvPr/>
        </p:nvSpPr>
        <p:spPr>
          <a:xfrm>
            <a:off x="1143000" y="352044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Overview</a:t>
            </a:r>
            <a:endParaRPr lang="en-US" sz="1350" dirty="0"/>
          </a:p>
        </p:txBody>
      </p:sp>
      <p:sp>
        <p:nvSpPr>
          <p:cNvPr id="38" name="Text 32"/>
          <p:cNvSpPr/>
          <p:nvPr/>
        </p:nvSpPr>
        <p:spPr>
          <a:xfrm>
            <a:off x="758952" y="3913632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'Explainer' sesuai untuk penerangan berstruktur, 'Short' untuk klip pendek gaya media sosial.</a:t>
            </a:r>
            <a:endParaRPr lang="en-US" sz="1050" dirty="0"/>
          </a:p>
        </p:txBody>
      </p:sp>
      <p:sp>
        <p:nvSpPr>
          <p:cNvPr id="39" name="Shape 33"/>
          <p:cNvSpPr/>
          <p:nvPr/>
        </p:nvSpPr>
        <p:spPr>
          <a:xfrm>
            <a:off x="6195060" y="3401568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F7EFDC"/>
          </a:solidFill>
          <a:ln/>
        </p:spPr>
      </p:sp>
      <p:pic>
        <p:nvPicPr>
          <p:cNvPr id="40" name="Image 4" descr="reacticons/FaCrosshairs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3538728"/>
            <a:ext cx="310896" cy="310896"/>
          </a:xfrm>
          <a:prstGeom prst="rect">
            <a:avLst/>
          </a:prstGeom>
        </p:spPr>
      </p:pic>
      <p:sp>
        <p:nvSpPr>
          <p:cNvPr id="41" name="Shape 34"/>
          <p:cNvSpPr/>
          <p:nvPr/>
        </p:nvSpPr>
        <p:spPr>
          <a:xfrm>
            <a:off x="6332220" y="3538728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C99A2E"/>
            </a:solidFill>
            <a:prstDash val="solid"/>
          </a:ln>
        </p:spPr>
      </p:sp>
      <p:sp>
        <p:nvSpPr>
          <p:cNvPr id="42" name="Text 35"/>
          <p:cNvSpPr/>
          <p:nvPr/>
        </p:nvSpPr>
        <p:spPr>
          <a:xfrm>
            <a:off x="6332220" y="3538728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43" name="Text 36"/>
          <p:cNvSpPr/>
          <p:nvPr/>
        </p:nvSpPr>
        <p:spPr>
          <a:xfrm>
            <a:off x="6743700" y="352044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Fokus boleh ditetapkan</a:t>
            </a:r>
            <a:endParaRPr lang="en-US" sz="1350" dirty="0"/>
          </a:p>
        </p:txBody>
      </p:sp>
      <p:sp>
        <p:nvSpPr>
          <p:cNvPr id="44" name="Text 37"/>
          <p:cNvSpPr/>
          <p:nvPr/>
        </p:nvSpPr>
        <p:spPr>
          <a:xfrm>
            <a:off x="6359652" y="3913632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Kotak fokus menerima arahan: 'fokus pada langkah amali dan contoh untuk murid Tahun 5'.</a:t>
            </a:r>
            <a:endParaRPr lang="en-US" sz="1050" dirty="0"/>
          </a:p>
        </p:txBody>
      </p:sp>
      <p:sp>
        <p:nvSpPr>
          <p:cNvPr id="45" name="Shape 38"/>
          <p:cNvSpPr/>
          <p:nvPr/>
        </p:nvSpPr>
        <p:spPr>
          <a:xfrm>
            <a:off x="594360" y="4846320"/>
            <a:ext cx="11000232" cy="658368"/>
          </a:xfrm>
          <a:prstGeom prst="roundRect">
            <a:avLst>
              <a:gd name="adj" fmla="val 1250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46" name="Text 39"/>
          <p:cNvSpPr/>
          <p:nvPr/>
        </p:nvSpPr>
        <p:spPr>
          <a:xfrm>
            <a:off x="822960" y="4846320"/>
            <a:ext cx="10543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Penjanaan audio dan video mengambil beberapa minit; mulakan awal dan teruskan kerja lain sementara menunggu.</a:t>
            </a:r>
            <a:endParaRPr lang="en-US" sz="1300" dirty="0"/>
          </a:p>
        </p:txBody>
      </p:sp>
      <p:sp>
        <p:nvSpPr>
          <p:cNvPr id="47" name="Text 40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8" name="Text 41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18 / 32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4E9D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4E9D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5" name="Shape 3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6" name="Shape 4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7" name="Shape 5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8" name="Shape 6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9" name="Shape 7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0" name="Shape 8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1" name="Shape 9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2" name="Shape 10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3" name="Shape 11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5" name="Shape 13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6" name="Shape 14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7" name="Shape 15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8" name="Shape 16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9" name="Shape 17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20" name="Image 0" descr="deckimg/ic-19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2A · GEMINI NOTEBOOK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Demo Langsung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Perhatikan dahulu; anda akan buat sendiri dalam Slot 3 dengan panduan LMS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594360" y="1828800"/>
            <a:ext cx="35326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5A60E6"/>
            </a:solidFill>
            <a:prstDash val="solid"/>
          </a:ln>
        </p:spPr>
      </p:sp>
      <p:pic>
        <p:nvPicPr>
          <p:cNvPr id="25" name="Image 1" descr="reacticons/FaPlusSquare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65960"/>
            <a:ext cx="310896" cy="310896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3285744" y="245059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27" name="Text 23"/>
          <p:cNvSpPr/>
          <p:nvPr/>
        </p:nvSpPr>
        <p:spPr>
          <a:xfrm>
            <a:off x="758952" y="194767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Cipta notebook baharu</a:t>
            </a:r>
            <a:endParaRPr lang="en-US" sz="1350" dirty="0"/>
          </a:p>
        </p:txBody>
      </p:sp>
      <p:sp>
        <p:nvSpPr>
          <p:cNvPr id="28" name="Text 24"/>
          <p:cNvSpPr/>
          <p:nvPr/>
        </p:nvSpPr>
        <p:spPr>
          <a:xfrm>
            <a:off x="758952" y="2340864"/>
            <a:ext cx="3203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notebook.google.com → Create new</a:t>
            </a:r>
            <a:endParaRPr lang="en-US" sz="1050" dirty="0"/>
          </a:p>
        </p:txBody>
      </p:sp>
      <p:sp>
        <p:nvSpPr>
          <p:cNvPr id="29" name="Shape 25"/>
          <p:cNvSpPr/>
          <p:nvPr/>
        </p:nvSpPr>
        <p:spPr>
          <a:xfrm>
            <a:off x="4328160" y="1828800"/>
            <a:ext cx="35326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0E97A8"/>
            </a:solidFill>
            <a:prstDash val="solid"/>
          </a:ln>
        </p:spPr>
      </p:sp>
      <p:pic>
        <p:nvPicPr>
          <p:cNvPr id="30" name="Image 2" descr="reacticons/FaSearch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65960"/>
            <a:ext cx="310896" cy="310896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7019544" y="245059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5DF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600" dirty="0"/>
          </a:p>
        </p:txBody>
      </p:sp>
      <p:sp>
        <p:nvSpPr>
          <p:cNvPr id="32" name="Text 27"/>
          <p:cNvSpPr/>
          <p:nvPr/>
        </p:nvSpPr>
        <p:spPr>
          <a:xfrm>
            <a:off x="4492752" y="194767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Muat naik buku teks Sains T4</a:t>
            </a:r>
            <a:endParaRPr lang="en-US" sz="1350" dirty="0"/>
          </a:p>
        </p:txBody>
      </p:sp>
      <p:sp>
        <p:nvSpPr>
          <p:cNvPr id="33" name="Text 28"/>
          <p:cNvSpPr/>
          <p:nvPr/>
        </p:nvSpPr>
        <p:spPr>
          <a:xfrm>
            <a:off x="4492752" y="2340864"/>
            <a:ext cx="3203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Unit 2 disediakan di LMS</a:t>
            </a:r>
            <a:endParaRPr lang="en-US" sz="1050" dirty="0"/>
          </a:p>
        </p:txBody>
      </p:sp>
      <p:sp>
        <p:nvSpPr>
          <p:cNvPr id="34" name="Shape 29"/>
          <p:cNvSpPr/>
          <p:nvPr/>
        </p:nvSpPr>
        <p:spPr>
          <a:xfrm>
            <a:off x="8061960" y="1828800"/>
            <a:ext cx="35326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17A06A"/>
            </a:solidFill>
            <a:prstDash val="solid"/>
          </a:ln>
        </p:spPr>
      </p:sp>
      <p:pic>
        <p:nvPicPr>
          <p:cNvPr id="35" name="Image 3" descr="reacticons/FaComments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65960"/>
            <a:ext cx="310896" cy="310896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10753344" y="245059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600" dirty="0"/>
          </a:p>
        </p:txBody>
      </p:sp>
      <p:sp>
        <p:nvSpPr>
          <p:cNvPr id="37" name="Text 31"/>
          <p:cNvSpPr/>
          <p:nvPr/>
        </p:nvSpPr>
        <p:spPr>
          <a:xfrm>
            <a:off x="8226552" y="194767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Soal dalam BM</a:t>
            </a:r>
            <a:endParaRPr lang="en-US" sz="1350" dirty="0"/>
          </a:p>
        </p:txBody>
      </p:sp>
      <p:sp>
        <p:nvSpPr>
          <p:cNvPr id="38" name="Text 32"/>
          <p:cNvSpPr/>
          <p:nvPr/>
        </p:nvSpPr>
        <p:spPr>
          <a:xfrm>
            <a:off x="8226552" y="2340864"/>
            <a:ext cx="3203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Jawapan berujukan + Save to note</a:t>
            </a:r>
            <a:endParaRPr lang="en-US" sz="1050" dirty="0"/>
          </a:p>
        </p:txBody>
      </p:sp>
      <p:sp>
        <p:nvSpPr>
          <p:cNvPr id="39" name="Shape 33"/>
          <p:cNvSpPr/>
          <p:nvPr/>
        </p:nvSpPr>
        <p:spPr>
          <a:xfrm>
            <a:off x="594360" y="3493008"/>
            <a:ext cx="35326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40" name="Image 4" descr="reacticons/FaQuestionCircle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792" y="3630168"/>
            <a:ext cx="310896" cy="310896"/>
          </a:xfrm>
          <a:prstGeom prst="rect">
            <a:avLst/>
          </a:prstGeom>
        </p:spPr>
      </p:pic>
      <p:sp>
        <p:nvSpPr>
          <p:cNvPr id="41" name="Text 34"/>
          <p:cNvSpPr/>
          <p:nvPr/>
        </p:nvSpPr>
        <p:spPr>
          <a:xfrm>
            <a:off x="3285744" y="41148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EAD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600" dirty="0"/>
          </a:p>
        </p:txBody>
      </p:sp>
      <p:sp>
        <p:nvSpPr>
          <p:cNvPr id="42" name="Text 35"/>
          <p:cNvSpPr/>
          <p:nvPr/>
        </p:nvSpPr>
        <p:spPr>
          <a:xfrm>
            <a:off x="758952" y="361188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Jana Quiz</a:t>
            </a:r>
            <a:endParaRPr lang="en-US" sz="1350" dirty="0"/>
          </a:p>
        </p:txBody>
      </p:sp>
      <p:sp>
        <p:nvSpPr>
          <p:cNvPr id="43" name="Text 36"/>
          <p:cNvSpPr/>
          <p:nvPr/>
        </p:nvSpPr>
        <p:spPr>
          <a:xfrm>
            <a:off x="758952" y="4005072"/>
            <a:ext cx="3203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→ Quiz, terus siap</a:t>
            </a:r>
            <a:endParaRPr lang="en-US" sz="1050" dirty="0"/>
          </a:p>
        </p:txBody>
      </p:sp>
      <p:sp>
        <p:nvSpPr>
          <p:cNvPr id="44" name="Shape 37"/>
          <p:cNvSpPr/>
          <p:nvPr/>
        </p:nvSpPr>
        <p:spPr>
          <a:xfrm>
            <a:off x="4328160" y="3493008"/>
            <a:ext cx="35326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E0455A"/>
            </a:solidFill>
            <a:prstDash val="solid"/>
          </a:ln>
        </p:spPr>
      </p:sp>
      <p:pic>
        <p:nvPicPr>
          <p:cNvPr id="45" name="Image 5" descr="reacticons/FaMask_E0455A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3592" y="3630168"/>
            <a:ext cx="310896" cy="310896"/>
          </a:xfrm>
          <a:prstGeom prst="rect">
            <a:avLst/>
          </a:prstGeom>
        </p:spPr>
      </p:pic>
      <p:sp>
        <p:nvSpPr>
          <p:cNvPr id="46" name="Text 38"/>
          <p:cNvSpPr/>
          <p:nvPr/>
        </p:nvSpPr>
        <p:spPr>
          <a:xfrm>
            <a:off x="7019544" y="41148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F3C2C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600" dirty="0"/>
          </a:p>
        </p:txBody>
      </p:sp>
      <p:sp>
        <p:nvSpPr>
          <p:cNvPr id="47" name="Text 39"/>
          <p:cNvSpPr/>
          <p:nvPr/>
        </p:nvSpPr>
        <p:spPr>
          <a:xfrm>
            <a:off x="4492752" y="361188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Deck tema superhero</a:t>
            </a:r>
            <a:endParaRPr lang="en-US" sz="1350" dirty="0"/>
          </a:p>
        </p:txBody>
      </p:sp>
      <p:sp>
        <p:nvSpPr>
          <p:cNvPr id="48" name="Text 40"/>
          <p:cNvSpPr/>
          <p:nvPr/>
        </p:nvSpPr>
        <p:spPr>
          <a:xfrm>
            <a:off x="4492752" y="4005072"/>
            <a:ext cx="3203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Customize → Melayu → prompt tema</a:t>
            </a:r>
            <a:endParaRPr lang="en-US" sz="1050" dirty="0"/>
          </a:p>
        </p:txBody>
      </p:sp>
      <p:sp>
        <p:nvSpPr>
          <p:cNvPr id="49" name="Shape 41"/>
          <p:cNvSpPr/>
          <p:nvPr/>
        </p:nvSpPr>
        <p:spPr>
          <a:xfrm>
            <a:off x="8061960" y="3493008"/>
            <a:ext cx="35326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5A60E6"/>
            </a:solidFill>
            <a:prstDash val="solid"/>
          </a:ln>
        </p:spPr>
      </p:sp>
      <p:pic>
        <p:nvPicPr>
          <p:cNvPr id="50" name="Image 6" descr="reacticons/FaHeadphones_5A60E6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7392" y="3630168"/>
            <a:ext cx="310896" cy="310896"/>
          </a:xfrm>
          <a:prstGeom prst="rect">
            <a:avLst/>
          </a:prstGeom>
        </p:spPr>
      </p:pic>
      <p:sp>
        <p:nvSpPr>
          <p:cNvPr id="51" name="Text 42"/>
          <p:cNvSpPr/>
          <p:nvPr/>
        </p:nvSpPr>
        <p:spPr>
          <a:xfrm>
            <a:off x="10753344" y="41148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4600" dirty="0"/>
          </a:p>
        </p:txBody>
      </p:sp>
      <p:sp>
        <p:nvSpPr>
          <p:cNvPr id="52" name="Text 43"/>
          <p:cNvSpPr/>
          <p:nvPr/>
        </p:nvSpPr>
        <p:spPr>
          <a:xfrm>
            <a:off x="8226552" y="361188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Overview BM</a:t>
            </a:r>
            <a:endParaRPr lang="en-US" sz="1350" dirty="0"/>
          </a:p>
        </p:txBody>
      </p:sp>
      <p:sp>
        <p:nvSpPr>
          <p:cNvPr id="53" name="Text 44"/>
          <p:cNvSpPr/>
          <p:nvPr/>
        </p:nvSpPr>
        <p:spPr>
          <a:xfrm>
            <a:off x="8226552" y="4005072"/>
            <a:ext cx="3203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Customize → Melayu → Generate</a:t>
            </a:r>
            <a:endParaRPr lang="en-US" sz="1050" dirty="0"/>
          </a:p>
        </p:txBody>
      </p:sp>
      <p:sp>
        <p:nvSpPr>
          <p:cNvPr id="54" name="Shape 45"/>
          <p:cNvSpPr/>
          <p:nvPr/>
        </p:nvSpPr>
        <p:spPr>
          <a:xfrm>
            <a:off x="594360" y="5029200"/>
            <a:ext cx="11000232" cy="658368"/>
          </a:xfrm>
          <a:prstGeom prst="roundRect">
            <a:avLst>
              <a:gd name="adj" fmla="val 12500"/>
            </a:avLst>
          </a:prstGeom>
          <a:solidFill>
            <a:srgbClr val="F5F8FD"/>
          </a:solidFill>
          <a:ln w="15875">
            <a:solidFill>
              <a:srgbClr val="E0455A"/>
            </a:solidFill>
            <a:prstDash val="solid"/>
          </a:ln>
        </p:spPr>
      </p:sp>
      <p:sp>
        <p:nvSpPr>
          <p:cNvPr id="55" name="Text 46"/>
          <p:cNvSpPr/>
          <p:nvPr/>
        </p:nvSpPr>
        <p:spPr>
          <a:xfrm>
            <a:off x="822960" y="5029200"/>
            <a:ext cx="10543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Pelan B jika internet perlahan: hasil demo sudah dijana awal dan dibuka dalam tab sedia ada.</a:t>
            </a:r>
            <a:endParaRPr lang="en-US" sz="1300" dirty="0"/>
          </a:p>
        </p:txBody>
      </p:sp>
      <p:sp>
        <p:nvSpPr>
          <p:cNvPr id="56" name="Text 47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57" name="Text 48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· 19 / 32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PEMBUKAAN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Mengapa Bengkel Ini, Mengapa Sekarang?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 sebab besar: beban tugas guru dan peluang yang sudah tersedia dalam akaun anda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3532632" cy="1691640"/>
          </a:xfrm>
          <a:prstGeom prst="roundRect">
            <a:avLst>
              <a:gd name="adj" fmla="val 4865"/>
            </a:avLst>
          </a:prstGeom>
          <a:solidFill>
            <a:srgbClr val="E9EAFB"/>
          </a:solidFill>
          <a:ln/>
        </p:spPr>
      </p:sp>
      <p:pic>
        <p:nvPicPr>
          <p:cNvPr id="11" name="Image 1" descr="reacticons/FaClock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285744" y="263347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13" name="Text 9"/>
          <p:cNvSpPr/>
          <p:nvPr/>
        </p:nvSpPr>
        <p:spPr>
          <a:xfrm>
            <a:off x="7589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Masa guru amat berharga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58952" y="2295144"/>
            <a:ext cx="3203448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Purata guru menghabiskan berjam-jam seminggu menyediakan bahan PdP, soalan dan laporan. AI memendekkannya kepada minit.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4328160" y="1783080"/>
            <a:ext cx="3532632" cy="1691640"/>
          </a:xfrm>
          <a:prstGeom prst="roundRect">
            <a:avLst>
              <a:gd name="adj" fmla="val 4865"/>
            </a:avLst>
          </a:prstGeom>
          <a:solidFill>
            <a:srgbClr val="E2F4F7"/>
          </a:solidFill>
          <a:ln/>
        </p:spPr>
      </p:sp>
      <p:pic>
        <p:nvPicPr>
          <p:cNvPr id="16" name="Image 2" descr="reacticons/FaGraduationCap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019544" y="263347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5DF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600" dirty="0"/>
          </a:p>
        </p:txBody>
      </p:sp>
      <p:sp>
        <p:nvSpPr>
          <p:cNvPr id="18" name="Text 13"/>
          <p:cNvSpPr/>
          <p:nvPr/>
        </p:nvSpPr>
        <p:spPr>
          <a:xfrm>
            <a:off x="44927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Akaun MOE anda sudah premium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4492752" y="2295144"/>
            <a:ext cx="3203448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guru ada akaun moe-dl.edu.my: Gemini untuk Pendidikan dan Canva for Education percuma. Ramai belum menggunakannya.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061960" y="1783080"/>
            <a:ext cx="3532632" cy="1691640"/>
          </a:xfrm>
          <a:prstGeom prst="roundRect">
            <a:avLst>
              <a:gd name="adj" fmla="val 4865"/>
            </a:avLst>
          </a:prstGeom>
          <a:solidFill>
            <a:srgbClr val="F7EFDC"/>
          </a:solidFill>
          <a:ln/>
        </p:spPr>
      </p:sp>
      <p:pic>
        <p:nvPicPr>
          <p:cNvPr id="21" name="Image 3" descr="reacticons/FaBolt_C99A2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753344" y="263347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EAD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600" dirty="0"/>
          </a:p>
        </p:txBody>
      </p:sp>
      <p:sp>
        <p:nvSpPr>
          <p:cNvPr id="23" name="Text 17"/>
          <p:cNvSpPr/>
          <p:nvPr/>
        </p:nvSpPr>
        <p:spPr>
          <a:xfrm>
            <a:off x="82265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Boleh guna esok pagi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8226552" y="2295144"/>
            <a:ext cx="3203448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Semua yang dipelajari hari ini berupa kemahiran terus pakai: slaid siap, kuiz siap, bahan interaktif siap sebelum balik.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594360" y="3794760"/>
            <a:ext cx="11000232" cy="731520"/>
          </a:xfrm>
          <a:prstGeom prst="roundRect">
            <a:avLst>
              <a:gd name="adj" fmla="val 1125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822960" y="379476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Matlamat hari ini: setiap guru pulang dengan sekurang-kurangnya SATU bahan PdP siap guna yang dihasilkan sendiri.</a:t>
            </a:r>
            <a:endParaRPr lang="en-US" sz="1300" dirty="0"/>
          </a:p>
        </p:txBody>
      </p:sp>
      <p:pic>
        <p:nvPicPr>
          <p:cNvPr id="27" name="Image 4" descr="lms-aitool/img/strip-kelas-18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60" y="4681728"/>
            <a:ext cx="11000232" cy="16642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Pembukaan · 2 / 32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11A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1192" y="365760"/>
            <a:ext cx="438912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0" b="1" dirty="0">
                <a:solidFill>
                  <a:srgbClr val="8B90FF">
                    <a:alpha val="18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94360" y="214884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8B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94360" y="2487168"/>
            <a:ext cx="8412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EDF2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AI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594360" y="379476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visual anda: slaid, aktiviti murid, suntingan ajaib dan bahan interaktif, semuanya percuma untuk guru DELIMa.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9528048" y="4498848"/>
            <a:ext cx="1883664" cy="1883664"/>
          </a:xfrm>
          <a:prstGeom prst="roundRect">
            <a:avLst>
              <a:gd name="adj" fmla="val 6796"/>
            </a:avLst>
          </a:prstGeom>
          <a:solidFill>
            <a:srgbClr val="FFFFFF"/>
          </a:solidFill>
          <a:ln/>
        </p:spPr>
      </p:sp>
      <p:pic>
        <p:nvPicPr>
          <p:cNvPr id="7" name="Image 0" descr="lms-aitool/img/icon-canv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4080" y="4754880"/>
            <a:ext cx="1371600" cy="1371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29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29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 · 20 / 32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6" name="Shape 4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7" name="Shape 5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8" name="Shape 6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9" name="Shape 7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0" name="Shape 8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1" name="Shape 9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2" name="Shape 10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3" name="Shape 11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6" name="Shape 14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7" name="Shape 15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8" name="Shape 16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20" name="Image 0" descr="deckimg/ic-2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A6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for Education: Premium Percuma Guru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masuk melalui DELIMa dan semua ciri berbayar terbuka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594360" y="1783080"/>
            <a:ext cx="353263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25" name="Image 1" descr="reacticons/FaCrown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740664" y="1929384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5A60E6"/>
          </a:solidFill>
          <a:ln/>
        </p:spPr>
      </p:sp>
      <p:sp>
        <p:nvSpPr>
          <p:cNvPr id="27" name="Text 23"/>
          <p:cNvSpPr/>
          <p:nvPr/>
        </p:nvSpPr>
        <p:spPr>
          <a:xfrm>
            <a:off x="7406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28" name="Text 24"/>
          <p:cNvSpPr/>
          <p:nvPr/>
        </p:nvSpPr>
        <p:spPr>
          <a:xfrm>
            <a:off x="11430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Semua ciri Pro percuma</a:t>
            </a:r>
            <a:endParaRPr lang="en-US" sz="1350" dirty="0"/>
          </a:p>
        </p:txBody>
      </p:sp>
      <p:sp>
        <p:nvSpPr>
          <p:cNvPr id="29" name="Text 25"/>
          <p:cNvSpPr/>
          <p:nvPr/>
        </p:nvSpPr>
        <p:spPr>
          <a:xfrm>
            <a:off x="758952" y="2295144"/>
            <a:ext cx="320344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Berjuta template premium, Magic tools, muat turun tanpa had. Banner 'Canva for Education' tanda akaun aktif.</a:t>
            </a:r>
            <a:endParaRPr lang="en-US" sz="1050" dirty="0"/>
          </a:p>
        </p:txBody>
      </p:sp>
      <p:sp>
        <p:nvSpPr>
          <p:cNvPr id="30" name="Shape 26"/>
          <p:cNvSpPr/>
          <p:nvPr/>
        </p:nvSpPr>
        <p:spPr>
          <a:xfrm>
            <a:off x="4328160" y="1783080"/>
            <a:ext cx="353263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31" name="Image 2" descr="reacticons/FaChalkboardTeacher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32" name="Shape 27"/>
          <p:cNvSpPr/>
          <p:nvPr/>
        </p:nvSpPr>
        <p:spPr>
          <a:xfrm>
            <a:off x="4474464" y="1929384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0E97A8"/>
          </a:solidFill>
          <a:ln/>
        </p:spPr>
      </p:sp>
      <p:sp>
        <p:nvSpPr>
          <p:cNvPr id="33" name="Text 28"/>
          <p:cNvSpPr/>
          <p:nvPr/>
        </p:nvSpPr>
        <p:spPr>
          <a:xfrm>
            <a:off x="44744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34" name="Text 29"/>
          <p:cNvSpPr/>
          <p:nvPr/>
        </p:nvSpPr>
        <p:spPr>
          <a:xfrm>
            <a:off x="48768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Classroom &amp; Invite students</a:t>
            </a:r>
            <a:endParaRPr lang="en-US" sz="1350" dirty="0"/>
          </a:p>
        </p:txBody>
      </p:sp>
      <p:sp>
        <p:nvSpPr>
          <p:cNvPr id="35" name="Text 30"/>
          <p:cNvSpPr/>
          <p:nvPr/>
        </p:nvSpPr>
        <p:spPr>
          <a:xfrm>
            <a:off x="4492752" y="2295144"/>
            <a:ext cx="320344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 kelas, jemput murid dan agih aktiviti terus. Murid DELIMa turut dapat akses percuma.</a:t>
            </a:r>
            <a:endParaRPr lang="en-US" sz="1050" dirty="0"/>
          </a:p>
        </p:txBody>
      </p:sp>
      <p:sp>
        <p:nvSpPr>
          <p:cNvPr id="36" name="Shape 31"/>
          <p:cNvSpPr/>
          <p:nvPr/>
        </p:nvSpPr>
        <p:spPr>
          <a:xfrm>
            <a:off x="8061960" y="1783080"/>
            <a:ext cx="353263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37" name="Image 3" descr="reacticons/FaInfinity_C99A2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38" name="Shape 32"/>
          <p:cNvSpPr/>
          <p:nvPr/>
        </p:nvSpPr>
        <p:spPr>
          <a:xfrm>
            <a:off x="8208264" y="1929384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C99A2E"/>
          </a:solidFill>
          <a:ln/>
        </p:spPr>
      </p:sp>
      <p:sp>
        <p:nvSpPr>
          <p:cNvPr id="39" name="Text 33"/>
          <p:cNvSpPr/>
          <p:nvPr/>
        </p:nvSpPr>
        <p:spPr>
          <a:xfrm>
            <a:off x="82082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40" name="Text 34"/>
          <p:cNvSpPr/>
          <p:nvPr/>
        </p:nvSpPr>
        <p:spPr>
          <a:xfrm>
            <a:off x="86106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Kekal milik anda</a:t>
            </a:r>
            <a:endParaRPr lang="en-US" sz="1350" dirty="0"/>
          </a:p>
        </p:txBody>
      </p:sp>
      <p:sp>
        <p:nvSpPr>
          <p:cNvPr id="41" name="Text 35"/>
          <p:cNvSpPr/>
          <p:nvPr/>
        </p:nvSpPr>
        <p:spPr>
          <a:xfrm>
            <a:off x="8226552" y="2295144"/>
            <a:ext cx="320344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tersimpan dalam akaun; boleh guna semula dan ubah suai setiap tahun.</a:t>
            </a:r>
            <a:endParaRPr lang="en-US" sz="1050" dirty="0"/>
          </a:p>
        </p:txBody>
      </p:sp>
      <p:sp>
        <p:nvSpPr>
          <p:cNvPr id="42" name="Shape 36"/>
          <p:cNvSpPr/>
          <p:nvPr/>
        </p:nvSpPr>
        <p:spPr>
          <a:xfrm>
            <a:off x="594360" y="3703320"/>
            <a:ext cx="11000232" cy="731520"/>
          </a:xfrm>
          <a:prstGeom prst="roundRect">
            <a:avLst>
              <a:gd name="adj" fmla="val 11250"/>
            </a:avLst>
          </a:prstGeom>
          <a:solidFill>
            <a:srgbClr val="F5F8FD"/>
          </a:solidFill>
          <a:ln w="15875">
            <a:solidFill>
              <a:srgbClr val="17A06A"/>
            </a:solidFill>
            <a:prstDash val="solid"/>
          </a:ln>
        </p:spPr>
      </p:sp>
      <p:sp>
        <p:nvSpPr>
          <p:cNvPr id="43" name="Text 37"/>
          <p:cNvSpPr/>
          <p:nvPr/>
        </p:nvSpPr>
        <p:spPr>
          <a:xfrm>
            <a:off x="822960" y="370332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Semak sekarang: buka canva.com; jika banner 'What will you teach today?' muncul, akaun Education anda aktif.</a:t>
            </a:r>
            <a:endParaRPr lang="en-US" sz="1300" dirty="0"/>
          </a:p>
        </p:txBody>
      </p:sp>
      <p:pic>
        <p:nvPicPr>
          <p:cNvPr id="44" name="Image 4" descr="lms-aitool/img/strip-kelas-19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60" y="4617720"/>
            <a:ext cx="11000232" cy="1737360"/>
          </a:xfrm>
          <a:prstGeom prst="rect">
            <a:avLst/>
          </a:prstGeom>
        </p:spPr>
      </p:pic>
      <p:sp>
        <p:nvSpPr>
          <p:cNvPr id="45" name="Text 38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6" name="Text 39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· 21 / 32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4" name="Shape 2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6" name="Shape 4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7" name="Shape 5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8" name="Shape 6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9" name="Shape 7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0" name="Shape 8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1" name="Shape 9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2" name="Shape 10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3" name="Shape 11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4" name="Shape 12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6" name="Shape 14"/>
          <p:cNvSpPr/>
          <p:nvPr/>
        </p:nvSpPr>
        <p:spPr>
          <a:xfrm>
            <a:off x="10597896" y="5541264"/>
            <a:ext cx="886968" cy="886968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17" name="Image 0" descr="deckimg/ic-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760" y="5596128"/>
            <a:ext cx="777240" cy="77724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Hub Canva AI: canva.com/ai</a:t>
            </a:r>
            <a:endParaRPr lang="en-US" sz="3000" dirty="0"/>
          </a:p>
        </p:txBody>
      </p:sp>
      <p:sp>
        <p:nvSpPr>
          <p:cNvPr id="20" name="Text 17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'What will we design today?' Satu kotak untuk semua permintaan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594360" y="1783080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E9EAFB"/>
          </a:solidFill>
          <a:ln/>
        </p:spPr>
      </p:sp>
      <p:pic>
        <p:nvPicPr>
          <p:cNvPr id="22" name="Image 1" descr="reacticons/FaPalette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3285744" y="231343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24" name="Text 20"/>
          <p:cNvSpPr/>
          <p:nvPr/>
        </p:nvSpPr>
        <p:spPr>
          <a:xfrm>
            <a:off x="7589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1350" dirty="0"/>
          </a:p>
        </p:txBody>
      </p:sp>
      <p:sp>
        <p:nvSpPr>
          <p:cNvPr id="25" name="Text 21"/>
          <p:cNvSpPr/>
          <p:nvPr/>
        </p:nvSpPr>
        <p:spPr>
          <a:xfrm>
            <a:off x="758952" y="2295144"/>
            <a:ext cx="3203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Slaid, poster, dokumen visual daripada prompt BM.</a:t>
            </a:r>
            <a:endParaRPr lang="en-US" sz="1050" dirty="0"/>
          </a:p>
        </p:txBody>
      </p:sp>
      <p:sp>
        <p:nvSpPr>
          <p:cNvPr id="26" name="Shape 22"/>
          <p:cNvSpPr/>
          <p:nvPr/>
        </p:nvSpPr>
        <p:spPr>
          <a:xfrm>
            <a:off x="4328160" y="1783080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E2F4F7"/>
          </a:solidFill>
          <a:ln/>
        </p:spPr>
      </p:sp>
      <p:pic>
        <p:nvPicPr>
          <p:cNvPr id="27" name="Image 2" descr="reacticons/FaUsersCog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7019544" y="231343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5DF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600" dirty="0"/>
          </a:p>
        </p:txBody>
      </p:sp>
      <p:sp>
        <p:nvSpPr>
          <p:cNvPr id="29" name="Text 24"/>
          <p:cNvSpPr/>
          <p:nvPr/>
        </p:nvSpPr>
        <p:spPr>
          <a:xfrm>
            <a:off x="44927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student activities</a:t>
            </a:r>
            <a:endParaRPr lang="en-US" sz="1350" dirty="0"/>
          </a:p>
        </p:txBody>
      </p:sp>
      <p:sp>
        <p:nvSpPr>
          <p:cNvPr id="30" name="Text 25"/>
          <p:cNvSpPr/>
          <p:nvPr/>
        </p:nvSpPr>
        <p:spPr>
          <a:xfrm>
            <a:off x="4492752" y="2295144"/>
            <a:ext cx="3203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Aktiviti murid siap agih dengan objektif pembelajaran.</a:t>
            </a:r>
            <a:endParaRPr lang="en-US" sz="1050" dirty="0"/>
          </a:p>
        </p:txBody>
      </p:sp>
      <p:sp>
        <p:nvSpPr>
          <p:cNvPr id="31" name="Shape 26"/>
          <p:cNvSpPr/>
          <p:nvPr/>
        </p:nvSpPr>
        <p:spPr>
          <a:xfrm>
            <a:off x="8061960" y="1783080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E3F5EC"/>
          </a:solidFill>
          <a:ln/>
        </p:spPr>
      </p:sp>
      <p:pic>
        <p:nvPicPr>
          <p:cNvPr id="32" name="Image 3" descr="reacticons/FaImage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0753344" y="231343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600" dirty="0"/>
          </a:p>
        </p:txBody>
      </p:sp>
      <p:sp>
        <p:nvSpPr>
          <p:cNvPr id="34" name="Text 28"/>
          <p:cNvSpPr/>
          <p:nvPr/>
        </p:nvSpPr>
        <p:spPr>
          <a:xfrm>
            <a:off x="82265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1350" dirty="0"/>
          </a:p>
        </p:txBody>
      </p:sp>
      <p:sp>
        <p:nvSpPr>
          <p:cNvPr id="35" name="Text 29"/>
          <p:cNvSpPr/>
          <p:nvPr/>
        </p:nvSpPr>
        <p:spPr>
          <a:xfrm>
            <a:off x="8226552" y="2295144"/>
            <a:ext cx="3203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Jana imej ilustrasi untuk bahan PdP.</a:t>
            </a:r>
            <a:endParaRPr lang="en-US" sz="1050" dirty="0"/>
          </a:p>
        </p:txBody>
      </p:sp>
      <p:sp>
        <p:nvSpPr>
          <p:cNvPr id="36" name="Shape 30"/>
          <p:cNvSpPr/>
          <p:nvPr/>
        </p:nvSpPr>
        <p:spPr>
          <a:xfrm>
            <a:off x="594360" y="3355848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7EFDC"/>
          </a:solidFill>
          <a:ln/>
        </p:spPr>
      </p:sp>
      <p:pic>
        <p:nvPicPr>
          <p:cNvPr id="37" name="Image 4" descr="reacticons/FaFileWord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792" y="3493008"/>
            <a:ext cx="310896" cy="310896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3285744" y="38862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EAD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600" dirty="0"/>
          </a:p>
        </p:txBody>
      </p:sp>
      <p:sp>
        <p:nvSpPr>
          <p:cNvPr id="39" name="Text 32"/>
          <p:cNvSpPr/>
          <p:nvPr/>
        </p:nvSpPr>
        <p:spPr>
          <a:xfrm>
            <a:off x="758952" y="347472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</a:t>
            </a:r>
            <a:endParaRPr lang="en-US" sz="1350" dirty="0"/>
          </a:p>
        </p:txBody>
      </p:sp>
      <p:sp>
        <p:nvSpPr>
          <p:cNvPr id="40" name="Text 33"/>
          <p:cNvSpPr/>
          <p:nvPr/>
        </p:nvSpPr>
        <p:spPr>
          <a:xfrm>
            <a:off x="758952" y="3867912"/>
            <a:ext cx="3203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 teks berformat: nota, senarai semak, surat.</a:t>
            </a:r>
            <a:endParaRPr lang="en-US" sz="1050" dirty="0"/>
          </a:p>
        </p:txBody>
      </p:sp>
      <p:sp>
        <p:nvSpPr>
          <p:cNvPr id="41" name="Shape 34"/>
          <p:cNvSpPr/>
          <p:nvPr/>
        </p:nvSpPr>
        <p:spPr>
          <a:xfrm>
            <a:off x="4328160" y="3355848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FAE7E9"/>
          </a:solidFill>
          <a:ln/>
        </p:spPr>
      </p:sp>
      <p:pic>
        <p:nvPicPr>
          <p:cNvPr id="42" name="Image 5" descr="reacticons/FaCode_E0455A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3592" y="3493008"/>
            <a:ext cx="310896" cy="310896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7019544" y="38862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F3C2C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600" dirty="0"/>
          </a:p>
        </p:txBody>
      </p:sp>
      <p:sp>
        <p:nvSpPr>
          <p:cNvPr id="44" name="Text 36"/>
          <p:cNvSpPr/>
          <p:nvPr/>
        </p:nvSpPr>
        <p:spPr>
          <a:xfrm>
            <a:off x="4492752" y="347472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</a:t>
            </a:r>
            <a:endParaRPr lang="en-US" sz="1350" dirty="0"/>
          </a:p>
        </p:txBody>
      </p:sp>
      <p:sp>
        <p:nvSpPr>
          <p:cNvPr id="45" name="Text 37"/>
          <p:cNvSpPr/>
          <p:nvPr/>
        </p:nvSpPr>
        <p:spPr>
          <a:xfrm>
            <a:off x="4492752" y="3867912"/>
            <a:ext cx="3203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Bahan interaktif tanpa coding: kuiz, permainan mudah.</a:t>
            </a:r>
            <a:endParaRPr lang="en-US" sz="1050" dirty="0"/>
          </a:p>
        </p:txBody>
      </p:sp>
      <p:sp>
        <p:nvSpPr>
          <p:cNvPr id="46" name="Shape 38"/>
          <p:cNvSpPr/>
          <p:nvPr/>
        </p:nvSpPr>
        <p:spPr>
          <a:xfrm>
            <a:off x="8061960" y="3355848"/>
            <a:ext cx="3532632" cy="1371600"/>
          </a:xfrm>
          <a:prstGeom prst="roundRect">
            <a:avLst>
              <a:gd name="adj" fmla="val 6000"/>
            </a:avLst>
          </a:prstGeom>
          <a:solidFill>
            <a:srgbClr val="E9EAFB"/>
          </a:solidFill>
          <a:ln/>
        </p:spPr>
      </p:sp>
      <p:pic>
        <p:nvPicPr>
          <p:cNvPr id="47" name="Image 6" descr="reacticons/FaVideo_5A60E6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7392" y="3493008"/>
            <a:ext cx="310896" cy="310896"/>
          </a:xfrm>
          <a:prstGeom prst="rect">
            <a:avLst/>
          </a:prstGeom>
        </p:spPr>
      </p:pic>
      <p:sp>
        <p:nvSpPr>
          <p:cNvPr id="48" name="Text 39"/>
          <p:cNvSpPr/>
          <p:nvPr/>
        </p:nvSpPr>
        <p:spPr>
          <a:xfrm>
            <a:off x="10753344" y="38862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4600" dirty="0"/>
          </a:p>
        </p:txBody>
      </p:sp>
      <p:sp>
        <p:nvSpPr>
          <p:cNvPr id="49" name="Text 40"/>
          <p:cNvSpPr/>
          <p:nvPr/>
        </p:nvSpPr>
        <p:spPr>
          <a:xfrm>
            <a:off x="8226552" y="347472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clip</a:t>
            </a:r>
            <a:endParaRPr lang="en-US" sz="1350" dirty="0"/>
          </a:p>
        </p:txBody>
      </p:sp>
      <p:sp>
        <p:nvSpPr>
          <p:cNvPr id="50" name="Text 41"/>
          <p:cNvSpPr/>
          <p:nvPr/>
        </p:nvSpPr>
        <p:spPr>
          <a:xfrm>
            <a:off x="8226552" y="3867912"/>
            <a:ext cx="3203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Klip video pendek untuk set induksi.</a:t>
            </a:r>
            <a:endParaRPr lang="en-US" sz="1050" dirty="0"/>
          </a:p>
        </p:txBody>
      </p:sp>
      <p:sp>
        <p:nvSpPr>
          <p:cNvPr id="51" name="Shape 42"/>
          <p:cNvSpPr/>
          <p:nvPr/>
        </p:nvSpPr>
        <p:spPr>
          <a:xfrm>
            <a:off x="594360" y="4800600"/>
            <a:ext cx="11000232" cy="731520"/>
          </a:xfrm>
          <a:prstGeom prst="roundRect">
            <a:avLst>
              <a:gd name="adj" fmla="val 1125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52" name="Text 43"/>
          <p:cNvSpPr/>
          <p:nvPr/>
        </p:nvSpPr>
        <p:spPr>
          <a:xfrm>
            <a:off x="822960" y="480060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Petua prompt: nyatakan bilangan muka, bahasa, subjek, tahun, tajuk dan gaya dalam SATU ayat. Lengkap = tepat.</a:t>
            </a:r>
            <a:endParaRPr lang="en-US" sz="1300" dirty="0"/>
          </a:p>
        </p:txBody>
      </p:sp>
      <p:sp>
        <p:nvSpPr>
          <p:cNvPr id="53" name="Text 44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54" name="Text 45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· 22 / 32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2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Aliran Jana Slaid: Prompt → Outline → Design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Kawalan penuh di tangan guru pada setiap peringkat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3532632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11" name="Image 1" descr="reacticons/FaKeyboard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731520" y="1920240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5A60E6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731520" y="1920240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A6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1430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Taip prompt lengkap BM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758952" y="2295144"/>
            <a:ext cx="320344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Bilangan slaid + bahasa + subjek + tahun + tajuk + gaya. Contoh di bawah.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4328160" y="1783080"/>
            <a:ext cx="3532632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17" name="Image 2" descr="reacticons/FaListOl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4465320" y="1920240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E97A8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4465320" y="1920240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8768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Semak outline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4492752" y="2295144"/>
            <a:ext cx="320344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cadang rangka setiap slaid. Edit isi (ikon pensel), padam atau '+ Add page' sebelum jana.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061960" y="1783080"/>
            <a:ext cx="3532632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23" name="Image 3" descr="reacticons/FaMagic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8199120" y="1920240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17A06A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8199120" y="1920240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86106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Generate design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8226552" y="2295144"/>
            <a:ext cx="320344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Seminit kemudian slaid siap. Klik untuk buka dalam editor penuh dan edit seperti biasa.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4140708" y="2487168"/>
            <a:ext cx="173736" cy="237744"/>
          </a:xfrm>
          <a:prstGeom prst="rightArrow">
            <a:avLst/>
          </a:prstGeom>
          <a:solidFill>
            <a:srgbClr val="5A60E6"/>
          </a:solidFill>
          <a:ln/>
        </p:spPr>
      </p:sp>
      <p:sp>
        <p:nvSpPr>
          <p:cNvPr id="29" name="Shape 23"/>
          <p:cNvSpPr/>
          <p:nvPr/>
        </p:nvSpPr>
        <p:spPr>
          <a:xfrm>
            <a:off x="7874508" y="2487168"/>
            <a:ext cx="173736" cy="237744"/>
          </a:xfrm>
          <a:prstGeom prst="rightArrow">
            <a:avLst/>
          </a:prstGeom>
          <a:solidFill>
            <a:srgbClr val="5A60E6"/>
          </a:solidFill>
          <a:ln/>
        </p:spPr>
      </p:sp>
      <p:sp>
        <p:nvSpPr>
          <p:cNvPr id="30" name="Shape 24"/>
          <p:cNvSpPr/>
          <p:nvPr/>
        </p:nvSpPr>
        <p:spPr>
          <a:xfrm>
            <a:off x="594360" y="3749040"/>
            <a:ext cx="11000232" cy="1417320"/>
          </a:xfrm>
          <a:prstGeom prst="roundRect">
            <a:avLst>
              <a:gd name="adj" fmla="val 5806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795528" y="3858768"/>
            <a:ext cx="10597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CONTOH (SEDIA SALIN DALAM LMS · AKTIVITI 3)</a:t>
            </a:r>
            <a:endParaRPr lang="en-US" sz="950" dirty="0"/>
          </a:p>
        </p:txBody>
      </p:sp>
      <p:sp>
        <p:nvSpPr>
          <p:cNvPr id="32" name="Text 26"/>
          <p:cNvSpPr/>
          <p:nvPr/>
        </p:nvSpPr>
        <p:spPr>
          <a:xfrm>
            <a:off x="795528" y="4114800"/>
            <a:ext cx="105978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Hasilkan slaid pembentangan 8 muka dalam Bahasa Melayu untuk PdP Sains Tahun 5 bertajuk Kitaran Air, gaya ceria dan mesra murid sekolah rendah, ada soalan kuiz pada slaid akhir</a:t>
            </a:r>
            <a:endParaRPr lang="en-US" sz="1050" dirty="0"/>
          </a:p>
        </p:txBody>
      </p:sp>
      <p:sp>
        <p:nvSpPr>
          <p:cNvPr id="33" name="Shape 27"/>
          <p:cNvSpPr/>
          <p:nvPr/>
        </p:nvSpPr>
        <p:spPr>
          <a:xfrm>
            <a:off x="594360" y="5349240"/>
            <a:ext cx="11000232" cy="658368"/>
          </a:xfrm>
          <a:prstGeom prst="roundRect">
            <a:avLst>
              <a:gd name="adj" fmla="val 12500"/>
            </a:avLst>
          </a:prstGeom>
          <a:solidFill>
            <a:srgbClr val="F5F8FD"/>
          </a:solidFill>
          <a:ln w="15875">
            <a:solidFill>
              <a:srgbClr val="17A06A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822960" y="5349240"/>
            <a:ext cx="10543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Arahan susulan dalam chat berfungsi: 'tukar kepada tema angkasa lepas', 'tambah slaid aktiviti berkumpulan'.</a:t>
            </a:r>
            <a:endParaRPr lang="en-US" sz="1300" dirty="0"/>
          </a:p>
        </p:txBody>
      </p:sp>
      <p:sp>
        <p:nvSpPr>
          <p:cNvPr id="35" name="Text 29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36" name="Text 30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· 23 / 32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2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Create Student Activities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Aktiviti murid lengkap dengan objektif pembelajaran dalam 4 langkah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777240" y="2240280"/>
            <a:ext cx="0" cy="2880360"/>
          </a:xfrm>
          <a:prstGeom prst="line">
            <a:avLst/>
          </a:prstGeom>
          <a:noFill/>
          <a:ln w="25400">
            <a:solidFill>
              <a:srgbClr val="CFD2F5"/>
            </a:solidFill>
            <a:prstDash val="dash"/>
          </a:ln>
        </p:spPr>
      </p:sp>
      <p:sp>
        <p:nvSpPr>
          <p:cNvPr id="11" name="Shape 8"/>
          <p:cNvSpPr/>
          <p:nvPr/>
        </p:nvSpPr>
        <p:spPr>
          <a:xfrm>
            <a:off x="594360" y="1874520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12" name="Text 9"/>
          <p:cNvSpPr/>
          <p:nvPr/>
        </p:nvSpPr>
        <p:spPr>
          <a:xfrm>
            <a:off x="594360" y="1874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143000" y="178308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 cip 'Create student activities'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143000" y="2148840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canva.com/ai; kotak bertukar kepada mod aktiviti murid.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94360" y="2916936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16" name="Text 13"/>
          <p:cNvSpPr/>
          <p:nvPr/>
        </p:nvSpPr>
        <p:spPr>
          <a:xfrm>
            <a:off x="594360" y="29169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143000" y="2825496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Taip topik + tetapkan penapis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143000" y="3191256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(Tahun 5 = 5th Grade), Subject dan Learning purpose.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94360" y="3959352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20" name="Text 17"/>
          <p:cNvSpPr/>
          <p:nvPr/>
        </p:nvSpPr>
        <p:spPr>
          <a:xfrm>
            <a:off x="594360" y="39593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143000" y="3867912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Semak objektif &amp; pilih jenis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1143000" y="4233672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cadang objektif pembelajaran, kemudian jenis aktiviti: Storyboard, Timeline, Cause &amp; Effect dan lain-lain.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594360" y="5001768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24" name="Text 21"/>
          <p:cNvSpPr/>
          <p:nvPr/>
        </p:nvSpPr>
        <p:spPr>
          <a:xfrm>
            <a:off x="594360" y="50017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1143000" y="4910328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→ Assign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1143000" y="5276088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Aktiviti terbuka sebagai whiteboard. 'View as student' untuk pratonton; 'Assign' untuk agih ke Classroom.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7040880" y="1920240"/>
            <a:ext cx="4572000" cy="1371600"/>
          </a:xfrm>
          <a:prstGeom prst="roundRect">
            <a:avLst>
              <a:gd name="adj" fmla="val 6000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42048" y="2029968"/>
            <a:ext cx="41696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TOPIK CONTOH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7242048" y="2286000"/>
            <a:ext cx="4169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Kitaran air untuk Sains Tahun 5, aktiviti dalam Bahasa Melayu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7040880" y="3931920"/>
            <a:ext cx="4572000" cy="1737360"/>
          </a:xfrm>
          <a:prstGeom prst="roundRect">
            <a:avLst>
              <a:gd name="adj" fmla="val 4737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269480" y="40690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 penting</a:t>
            </a:r>
            <a:endParaRPr lang="en-US" sz="1300" dirty="0"/>
          </a:p>
        </p:txBody>
      </p:sp>
      <p:sp>
        <p:nvSpPr>
          <p:cNvPr id="32" name="Text 29"/>
          <p:cNvSpPr/>
          <p:nvPr/>
        </p:nvSpPr>
        <p:spPr>
          <a:xfrm>
            <a:off x="7269480" y="4389120"/>
            <a:ext cx="4114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Objektif kadangkala dijana dalam BI walaupun topik BM. Edit terus dalam whiteboard, atau tegaskan 'dalam Bahasa Melayu' dalam topik.</a:t>
            </a:r>
            <a:endParaRPr lang="en-US" sz="1150" dirty="0"/>
          </a:p>
        </p:txBody>
      </p:sp>
      <p:pic>
        <p:nvPicPr>
          <p:cNvPr id="33" name="Image 1" descr="reacticons/FaPencilRuler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5870448"/>
            <a:ext cx="457200" cy="457200"/>
          </a:xfrm>
          <a:prstGeom prst="rect">
            <a:avLst/>
          </a:prstGeom>
        </p:spPr>
      </p:pic>
      <p:sp>
        <p:nvSpPr>
          <p:cNvPr id="34" name="Shape 30"/>
          <p:cNvSpPr/>
          <p:nvPr/>
        </p:nvSpPr>
        <p:spPr>
          <a:xfrm>
            <a:off x="10716768" y="6089904"/>
            <a:ext cx="82296" cy="82296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35" name="Text 31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36" name="Text 32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· 24 / 32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4" name="Shape 2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6" name="Shape 4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7" name="Shape 5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8" name="Shape 6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9" name="Shape 7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0" name="Shape 8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1" name="Shape 9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2" name="Shape 10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3" name="Shape 11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4" name="Shape 12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6" name="Shape 14"/>
          <p:cNvSpPr/>
          <p:nvPr/>
        </p:nvSpPr>
        <p:spPr>
          <a:xfrm>
            <a:off x="10552176" y="5687568"/>
            <a:ext cx="768096" cy="768096"/>
          </a:xfrm>
          <a:prstGeom prst="roundRect">
            <a:avLst>
              <a:gd name="adj" fmla="val 11905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17" name="Image 0" descr="deckimg/ic-2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5742432"/>
            <a:ext cx="658368" cy="65836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Magic Tools: Sunting Imej Seperti Ahli Sihir</a:t>
            </a:r>
            <a:endParaRPr lang="en-US" sz="3000" dirty="0"/>
          </a:p>
        </p:txBody>
      </p:sp>
      <p:sp>
        <p:nvSpPr>
          <p:cNvPr id="20" name="Text 17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foto → butang 'Edit' → panel Edit image; pilih kawasan All, Click atau Brush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594360" y="1783080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5A60E6"/>
            </a:solidFill>
            <a:prstDash val="solid"/>
          </a:ln>
        </p:spPr>
      </p:sp>
      <p:pic>
        <p:nvPicPr>
          <p:cNvPr id="22" name="Image 1" descr="reacticons/FaEraser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1920240"/>
            <a:ext cx="310896" cy="310896"/>
          </a:xfrm>
          <a:prstGeom prst="rect">
            <a:avLst/>
          </a:prstGeom>
        </p:spPr>
      </p:pic>
      <p:sp>
        <p:nvSpPr>
          <p:cNvPr id="23" name="Shape 19"/>
          <p:cNvSpPr/>
          <p:nvPr/>
        </p:nvSpPr>
        <p:spPr>
          <a:xfrm>
            <a:off x="731520" y="1920240"/>
            <a:ext cx="347472" cy="320040"/>
          </a:xfrm>
          <a:prstGeom prst="hexagon">
            <a:avLst/>
          </a:prstGeom>
          <a:solidFill>
            <a:srgbClr val="5A60E6"/>
          </a:solidFill>
          <a:ln/>
        </p:spPr>
      </p:sp>
      <p:sp>
        <p:nvSpPr>
          <p:cNvPr id="24" name="Text 20"/>
          <p:cNvSpPr/>
          <p:nvPr/>
        </p:nvSpPr>
        <p:spPr>
          <a:xfrm>
            <a:off x="731520" y="192024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11430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Eraser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758952" y="2295144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Berus objek yang mahu dipadam (orang di latar, tulisan, objek mengganggu); latar diisi semula secara automatik.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6195060" y="1783080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0E97A8"/>
            </a:solidFill>
            <a:prstDash val="solid"/>
          </a:ln>
        </p:spPr>
      </p:sp>
      <p:pic>
        <p:nvPicPr>
          <p:cNvPr id="28" name="Image 2" descr="reacticons/FaMagic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6332220" y="1920240"/>
            <a:ext cx="347472" cy="320040"/>
          </a:xfrm>
          <a:prstGeom prst="hexagon">
            <a:avLst/>
          </a:prstGeom>
          <a:solidFill>
            <a:srgbClr val="0E97A8"/>
          </a:solidFill>
          <a:ln/>
        </p:spPr>
      </p:sp>
      <p:sp>
        <p:nvSpPr>
          <p:cNvPr id="30" name="Text 25"/>
          <p:cNvSpPr/>
          <p:nvPr/>
        </p:nvSpPr>
        <p:spPr>
          <a:xfrm>
            <a:off x="6332220" y="192024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31" name="Text 26"/>
          <p:cNvSpPr/>
          <p:nvPr/>
        </p:nvSpPr>
        <p:spPr>
          <a:xfrm>
            <a:off x="67437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Edit</a:t>
            </a:r>
            <a:endParaRPr lang="en-US" sz="1350" dirty="0"/>
          </a:p>
        </p:txBody>
      </p:sp>
      <p:sp>
        <p:nvSpPr>
          <p:cNvPr id="32" name="Text 27"/>
          <p:cNvSpPr/>
          <p:nvPr/>
        </p:nvSpPr>
        <p:spPr>
          <a:xfrm>
            <a:off x="6359652" y="2295144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Berus kawasan + taip arahan: 'gantikan dengan glob dunia'. Objek baharu menyatu dengan foto asal.</a:t>
            </a:r>
            <a:endParaRPr lang="en-US" sz="1050" dirty="0"/>
          </a:p>
        </p:txBody>
      </p:sp>
      <p:sp>
        <p:nvSpPr>
          <p:cNvPr id="33" name="Shape 28"/>
          <p:cNvSpPr/>
          <p:nvPr/>
        </p:nvSpPr>
        <p:spPr>
          <a:xfrm>
            <a:off x="594360" y="3447288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17A06A"/>
            </a:solidFill>
            <a:prstDash val="solid"/>
          </a:ln>
        </p:spPr>
      </p:sp>
      <p:pic>
        <p:nvPicPr>
          <p:cNvPr id="34" name="Image 3" descr="reacticons/FaLayerGroup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692" y="3584448"/>
            <a:ext cx="310896" cy="310896"/>
          </a:xfrm>
          <a:prstGeom prst="rect">
            <a:avLst/>
          </a:prstGeom>
        </p:spPr>
      </p:pic>
      <p:sp>
        <p:nvSpPr>
          <p:cNvPr id="35" name="Shape 29"/>
          <p:cNvSpPr/>
          <p:nvPr/>
        </p:nvSpPr>
        <p:spPr>
          <a:xfrm>
            <a:off x="731520" y="3584448"/>
            <a:ext cx="347472" cy="320040"/>
          </a:xfrm>
          <a:prstGeom prst="hexagon">
            <a:avLst/>
          </a:prstGeom>
          <a:solidFill>
            <a:srgbClr val="17A06A"/>
          </a:solidFill>
          <a:ln/>
        </p:spPr>
      </p:sp>
      <p:sp>
        <p:nvSpPr>
          <p:cNvPr id="36" name="Text 30"/>
          <p:cNvSpPr/>
          <p:nvPr/>
        </p:nvSpPr>
        <p:spPr>
          <a:xfrm>
            <a:off x="731520" y="358444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37" name="Text 31"/>
          <p:cNvSpPr/>
          <p:nvPr/>
        </p:nvSpPr>
        <p:spPr>
          <a:xfrm>
            <a:off x="1143000" y="356616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Layers (baharu 2026)</a:t>
            </a:r>
            <a:endParaRPr lang="en-US" sz="1350" dirty="0"/>
          </a:p>
        </p:txBody>
      </p:sp>
      <p:sp>
        <p:nvSpPr>
          <p:cNvPr id="38" name="Text 32"/>
          <p:cNvSpPr/>
          <p:nvPr/>
        </p:nvSpPr>
        <p:spPr>
          <a:xfrm>
            <a:off x="758952" y="3959352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Pisahkan design rata atau imej AI kepada lapisan boleh edit: alih, saiz semula, tukar warna setiap objek tanpa jana semula.</a:t>
            </a:r>
            <a:endParaRPr lang="en-US" sz="1050" dirty="0"/>
          </a:p>
        </p:txBody>
      </p:sp>
      <p:sp>
        <p:nvSpPr>
          <p:cNvPr id="39" name="Shape 33"/>
          <p:cNvSpPr/>
          <p:nvPr/>
        </p:nvSpPr>
        <p:spPr>
          <a:xfrm>
            <a:off x="6195060" y="3447288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40" name="Image 4" descr="reacticons/FaCropAlt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3584448"/>
            <a:ext cx="310896" cy="310896"/>
          </a:xfrm>
          <a:prstGeom prst="rect">
            <a:avLst/>
          </a:prstGeom>
        </p:spPr>
      </p:pic>
      <p:sp>
        <p:nvSpPr>
          <p:cNvPr id="41" name="Shape 34"/>
          <p:cNvSpPr/>
          <p:nvPr/>
        </p:nvSpPr>
        <p:spPr>
          <a:xfrm>
            <a:off x="6332220" y="3584448"/>
            <a:ext cx="347472" cy="320040"/>
          </a:xfrm>
          <a:prstGeom prst="hexagon">
            <a:avLst/>
          </a:prstGeom>
          <a:solidFill>
            <a:srgbClr val="C99A2E"/>
          </a:solidFill>
          <a:ln/>
        </p:spPr>
      </p:sp>
      <p:sp>
        <p:nvSpPr>
          <p:cNvPr id="42" name="Text 35"/>
          <p:cNvSpPr/>
          <p:nvPr/>
        </p:nvSpPr>
        <p:spPr>
          <a:xfrm>
            <a:off x="6332220" y="358444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43" name="Text 36"/>
          <p:cNvSpPr/>
          <p:nvPr/>
        </p:nvSpPr>
        <p:spPr>
          <a:xfrm>
            <a:off x="6743700" y="356616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BG Remover &amp; lain-lain</a:t>
            </a:r>
            <a:endParaRPr lang="en-US" sz="1350" dirty="0"/>
          </a:p>
        </p:txBody>
      </p:sp>
      <p:sp>
        <p:nvSpPr>
          <p:cNvPr id="44" name="Text 37"/>
          <p:cNvSpPr/>
          <p:nvPr/>
        </p:nvSpPr>
        <p:spPr>
          <a:xfrm>
            <a:off x="6359652" y="3959352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Buang latar belakang sekelip mata, Upscale menajamkan imej, BG Generator menjana latar baharu.</a:t>
            </a:r>
            <a:endParaRPr lang="en-US" sz="1050" dirty="0"/>
          </a:p>
        </p:txBody>
      </p:sp>
      <p:sp>
        <p:nvSpPr>
          <p:cNvPr id="45" name="Shape 38"/>
          <p:cNvSpPr/>
          <p:nvPr/>
        </p:nvSpPr>
        <p:spPr>
          <a:xfrm>
            <a:off x="594360" y="4937760"/>
            <a:ext cx="11000232" cy="731520"/>
          </a:xfrm>
          <a:prstGeom prst="roundRect">
            <a:avLst>
              <a:gd name="adj" fmla="val 1125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46" name="Text 39"/>
          <p:cNvSpPr/>
          <p:nvPr/>
        </p:nvSpPr>
        <p:spPr>
          <a:xfrm>
            <a:off x="822960" y="493776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Kegunaan guru: bersihkan foto aktiviti sekolah, sediakan gambar bahan bantu mengajar dan poster tanpa Photoshop.</a:t>
            </a:r>
            <a:endParaRPr lang="en-US" sz="1300" dirty="0"/>
          </a:p>
        </p:txBody>
      </p:sp>
      <p:sp>
        <p:nvSpPr>
          <p:cNvPr id="47" name="Text 40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8" name="Text 41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· 25 / 32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6172200"/>
            <a:ext cx="2834640" cy="0"/>
          </a:xfrm>
          <a:prstGeom prst="line">
            <a:avLst/>
          </a:prstGeom>
          <a:noFill/>
          <a:ln w="15875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698480" y="5257800"/>
            <a:ext cx="0" cy="914400"/>
          </a:xfrm>
          <a:prstGeom prst="line">
            <a:avLst/>
          </a:prstGeom>
          <a:noFill/>
          <a:ln w="15875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863840" y="6172200"/>
            <a:ext cx="0" cy="256032"/>
          </a:xfrm>
          <a:prstGeom prst="line">
            <a:avLst/>
          </a:prstGeom>
          <a:noFill/>
          <a:ln w="15875">
            <a:solidFill>
              <a:srgbClr val="CFD2F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625328" y="5120640"/>
            <a:ext cx="146304" cy="146304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6" name="Shape 4"/>
          <p:cNvSpPr/>
          <p:nvPr/>
        </p:nvSpPr>
        <p:spPr>
          <a:xfrm>
            <a:off x="7790688" y="6400800"/>
            <a:ext cx="146304" cy="146304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7" name="Shape 5"/>
          <p:cNvSpPr/>
          <p:nvPr/>
        </p:nvSpPr>
        <p:spPr>
          <a:xfrm>
            <a:off x="9052560" y="6108192"/>
            <a:ext cx="128016" cy="1280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FD2F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723376" y="4288536"/>
            <a:ext cx="1755648" cy="1755648"/>
          </a:xfrm>
          <a:prstGeom prst="roundRect">
            <a:avLst>
              <a:gd name="adj" fmla="val 5208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9" name="Image 0" descr="deckimg/ic-26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0" y="4343400"/>
            <a:ext cx="1645920" cy="16459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A6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Code: Bahan Interaktif Tanpa Coding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Taip permintaan, dapat aplikasi mini yang terus berfungsi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777240" y="2240280"/>
            <a:ext cx="0" cy="2880360"/>
          </a:xfrm>
          <a:prstGeom prst="line">
            <a:avLst/>
          </a:prstGeom>
          <a:noFill/>
          <a:ln w="25400">
            <a:solidFill>
              <a:srgbClr val="CFD2F5"/>
            </a:solidFill>
            <a:prstDash val="dash"/>
          </a:ln>
        </p:spPr>
      </p:sp>
      <p:sp>
        <p:nvSpPr>
          <p:cNvPr id="14" name="Shape 11"/>
          <p:cNvSpPr/>
          <p:nvPr/>
        </p:nvSpPr>
        <p:spPr>
          <a:xfrm>
            <a:off x="594360" y="1874520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15" name="Text 12"/>
          <p:cNvSpPr/>
          <p:nvPr/>
        </p:nvSpPr>
        <p:spPr>
          <a:xfrm>
            <a:off x="594360" y="1874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143000" y="178308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 cip 'Code' di canva.com/ai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1143000" y="2148840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Contoh siap ada: kuiz, sijil interaktif, pembina senarai.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594360" y="2916936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19" name="Text 16"/>
          <p:cNvSpPr/>
          <p:nvPr/>
        </p:nvSpPr>
        <p:spPr>
          <a:xfrm>
            <a:off x="594360" y="29169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1143000" y="2825496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Taip permintaan dalam BM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1143000" y="3191256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Nyatakan jenis bahan, topik, tahun dan ciri yang mahu (skor, maklum balas).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594360" y="3959352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23" name="Text 20"/>
          <p:cNvSpPr/>
          <p:nvPr/>
        </p:nvSpPr>
        <p:spPr>
          <a:xfrm>
            <a:off x="594360" y="39593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143000" y="3867912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Tunggu 1-3 minit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1143000" y="4233672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menulis kod dan memaparkan pratonton yang boleh terus dicuba.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594360" y="5001768"/>
            <a:ext cx="365760" cy="365760"/>
          </a:xfrm>
          <a:prstGeom prst="ellipse">
            <a:avLst/>
          </a:prstGeom>
          <a:solidFill>
            <a:srgbClr val="5A60E6"/>
          </a:solidFill>
          <a:ln/>
        </p:spPr>
      </p:sp>
      <p:sp>
        <p:nvSpPr>
          <p:cNvPr id="27" name="Text 24"/>
          <p:cNvSpPr/>
          <p:nvPr/>
        </p:nvSpPr>
        <p:spPr>
          <a:xfrm>
            <a:off x="594360" y="50017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1143000" y="4910328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atau Use in a design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1143000" y="5276088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Dapatkan pautan awam untuk murid, atau benamkan dalam slaid anda.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7040880" y="1920240"/>
            <a:ext cx="4572000" cy="2194560"/>
          </a:xfrm>
          <a:prstGeom prst="roundRect">
            <a:avLst>
              <a:gd name="adj" fmla="val 3750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242048" y="2029968"/>
            <a:ext cx="41696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CONTOH (AKTIVITI 4 LMS)</a:t>
            </a:r>
            <a:endParaRPr lang="en-US" sz="950" dirty="0"/>
          </a:p>
        </p:txBody>
      </p:sp>
      <p:sp>
        <p:nvSpPr>
          <p:cNvPr id="32" name="Text 29"/>
          <p:cNvSpPr/>
          <p:nvPr/>
        </p:nvSpPr>
        <p:spPr>
          <a:xfrm>
            <a:off x="7242048" y="2286000"/>
            <a:ext cx="416966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Bina kuiz interaktif mudah dalam Bahasa Melayu tentang kitaran air untuk murid Tahun 5, 5 soalan aneka pilihan dengan skor dan maklum balas ceria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· 26 / 32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6" name="Shape 4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7" name="Shape 5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8" name="Shape 6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9" name="Shape 7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0" name="Shape 8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1" name="Shape 9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2" name="Shape 10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3" name="Shape 11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6" name="Shape 14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7" name="Shape 15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8" name="Shape 16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20" name="Image 0" descr="deckimg/ic-27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2B · CANVA AI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Demo Langsung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Sekali lagi: lihat dahulu, buat sendiri dalam Slot 3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594360" y="1828800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E9EAFB"/>
          </a:solidFill>
          <a:ln/>
        </p:spPr>
      </p:sp>
      <p:pic>
        <p:nvPicPr>
          <p:cNvPr id="25" name="Image 1" descr="reacticons/FaDesktop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1965960"/>
            <a:ext cx="310896" cy="310896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722376" y="1947672"/>
            <a:ext cx="365760" cy="365760"/>
          </a:xfrm>
          <a:prstGeom prst="diamond">
            <a:avLst/>
          </a:prstGeom>
          <a:solidFill>
            <a:srgbClr val="5A60E6"/>
          </a:solidFill>
          <a:ln/>
        </p:spPr>
      </p:sp>
      <p:sp>
        <p:nvSpPr>
          <p:cNvPr id="27" name="Text 23"/>
          <p:cNvSpPr/>
          <p:nvPr/>
        </p:nvSpPr>
        <p:spPr>
          <a:xfrm>
            <a:off x="722376" y="19476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1143000" y="194767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Jana slaid BM</a:t>
            </a:r>
            <a:endParaRPr lang="en-US" sz="1350" dirty="0"/>
          </a:p>
        </p:txBody>
      </p:sp>
      <p:sp>
        <p:nvSpPr>
          <p:cNvPr id="29" name="Text 25"/>
          <p:cNvSpPr/>
          <p:nvPr/>
        </p:nvSpPr>
        <p:spPr>
          <a:xfrm>
            <a:off x="758952" y="2340864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penuh → outline → Generate → buka editor</a:t>
            </a:r>
            <a:endParaRPr lang="en-US" sz="1050" dirty="0"/>
          </a:p>
        </p:txBody>
      </p:sp>
      <p:sp>
        <p:nvSpPr>
          <p:cNvPr id="30" name="Shape 26"/>
          <p:cNvSpPr/>
          <p:nvPr/>
        </p:nvSpPr>
        <p:spPr>
          <a:xfrm>
            <a:off x="6195060" y="1828800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E2F4F7"/>
          </a:solidFill>
          <a:ln/>
        </p:spPr>
      </p:sp>
      <p:pic>
        <p:nvPicPr>
          <p:cNvPr id="31" name="Image 2" descr="reacticons/FaUserFriends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1965960"/>
            <a:ext cx="310896" cy="310896"/>
          </a:xfrm>
          <a:prstGeom prst="rect">
            <a:avLst/>
          </a:prstGeom>
        </p:spPr>
      </p:pic>
      <p:sp>
        <p:nvSpPr>
          <p:cNvPr id="32" name="Shape 27"/>
          <p:cNvSpPr/>
          <p:nvPr/>
        </p:nvSpPr>
        <p:spPr>
          <a:xfrm>
            <a:off x="6323076" y="1947672"/>
            <a:ext cx="365760" cy="365760"/>
          </a:xfrm>
          <a:prstGeom prst="diamond">
            <a:avLst/>
          </a:prstGeom>
          <a:solidFill>
            <a:srgbClr val="0E97A8"/>
          </a:solidFill>
          <a:ln/>
        </p:spPr>
      </p:sp>
      <p:sp>
        <p:nvSpPr>
          <p:cNvPr id="33" name="Text 28"/>
          <p:cNvSpPr/>
          <p:nvPr/>
        </p:nvSpPr>
        <p:spPr>
          <a:xfrm>
            <a:off x="6323076" y="19476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50" dirty="0"/>
          </a:p>
        </p:txBody>
      </p:sp>
      <p:sp>
        <p:nvSpPr>
          <p:cNvPr id="34" name="Text 29"/>
          <p:cNvSpPr/>
          <p:nvPr/>
        </p:nvSpPr>
        <p:spPr>
          <a:xfrm>
            <a:off x="6743700" y="194767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Aktiviti murid</a:t>
            </a:r>
            <a:endParaRPr lang="en-US" sz="1350" dirty="0"/>
          </a:p>
        </p:txBody>
      </p:sp>
      <p:sp>
        <p:nvSpPr>
          <p:cNvPr id="35" name="Text 30"/>
          <p:cNvSpPr/>
          <p:nvPr/>
        </p:nvSpPr>
        <p:spPr>
          <a:xfrm>
            <a:off x="6359652" y="2340864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student activities → Assign</a:t>
            </a:r>
            <a:endParaRPr lang="en-US" sz="1050" dirty="0"/>
          </a:p>
        </p:txBody>
      </p:sp>
      <p:sp>
        <p:nvSpPr>
          <p:cNvPr id="36" name="Shape 31"/>
          <p:cNvSpPr/>
          <p:nvPr/>
        </p:nvSpPr>
        <p:spPr>
          <a:xfrm>
            <a:off x="594360" y="3493008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E3F5EC"/>
          </a:solidFill>
          <a:ln/>
        </p:spPr>
      </p:sp>
      <p:pic>
        <p:nvPicPr>
          <p:cNvPr id="37" name="Image 3" descr="reacticons/FaEraser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692" y="3630168"/>
            <a:ext cx="310896" cy="310896"/>
          </a:xfrm>
          <a:prstGeom prst="rect">
            <a:avLst/>
          </a:prstGeom>
        </p:spPr>
      </p:pic>
      <p:sp>
        <p:nvSpPr>
          <p:cNvPr id="38" name="Shape 32"/>
          <p:cNvSpPr/>
          <p:nvPr/>
        </p:nvSpPr>
        <p:spPr>
          <a:xfrm>
            <a:off x="722376" y="3611880"/>
            <a:ext cx="365760" cy="365760"/>
          </a:xfrm>
          <a:prstGeom prst="diamond">
            <a:avLst/>
          </a:prstGeom>
          <a:solidFill>
            <a:srgbClr val="17A06A"/>
          </a:solidFill>
          <a:ln/>
        </p:spPr>
      </p:sp>
      <p:sp>
        <p:nvSpPr>
          <p:cNvPr id="39" name="Text 33"/>
          <p:cNvSpPr/>
          <p:nvPr/>
        </p:nvSpPr>
        <p:spPr>
          <a:xfrm>
            <a:off x="722376" y="3611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50" dirty="0"/>
          </a:p>
        </p:txBody>
      </p:sp>
      <p:sp>
        <p:nvSpPr>
          <p:cNvPr id="40" name="Text 34"/>
          <p:cNvSpPr/>
          <p:nvPr/>
        </p:nvSpPr>
        <p:spPr>
          <a:xfrm>
            <a:off x="1143000" y="361188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Eraser</a:t>
            </a:r>
            <a:endParaRPr lang="en-US" sz="1350" dirty="0"/>
          </a:p>
        </p:txBody>
      </p:sp>
      <p:sp>
        <p:nvSpPr>
          <p:cNvPr id="41" name="Text 35"/>
          <p:cNvSpPr/>
          <p:nvPr/>
        </p:nvSpPr>
        <p:spPr>
          <a:xfrm>
            <a:off x="758952" y="4005072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Padam objek dalam foto contoh</a:t>
            </a:r>
            <a:endParaRPr lang="en-US" sz="1050" dirty="0"/>
          </a:p>
        </p:txBody>
      </p:sp>
      <p:sp>
        <p:nvSpPr>
          <p:cNvPr id="42" name="Shape 36"/>
          <p:cNvSpPr/>
          <p:nvPr/>
        </p:nvSpPr>
        <p:spPr>
          <a:xfrm>
            <a:off x="6195060" y="3493008"/>
            <a:ext cx="5399532" cy="1463040"/>
          </a:xfrm>
          <a:prstGeom prst="roundRect">
            <a:avLst>
              <a:gd name="adj" fmla="val 5625"/>
            </a:avLst>
          </a:prstGeom>
          <a:solidFill>
            <a:srgbClr val="F7EFDC"/>
          </a:solidFill>
          <a:ln/>
        </p:spPr>
      </p:sp>
      <p:pic>
        <p:nvPicPr>
          <p:cNvPr id="43" name="Image 4" descr="reacticons/FaCode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3630168"/>
            <a:ext cx="310896" cy="310896"/>
          </a:xfrm>
          <a:prstGeom prst="rect">
            <a:avLst/>
          </a:prstGeom>
        </p:spPr>
      </p:pic>
      <p:sp>
        <p:nvSpPr>
          <p:cNvPr id="44" name="Shape 37"/>
          <p:cNvSpPr/>
          <p:nvPr/>
        </p:nvSpPr>
        <p:spPr>
          <a:xfrm>
            <a:off x="6323076" y="3611880"/>
            <a:ext cx="365760" cy="365760"/>
          </a:xfrm>
          <a:prstGeom prst="diamond">
            <a:avLst/>
          </a:prstGeom>
          <a:solidFill>
            <a:srgbClr val="C99A2E"/>
          </a:solidFill>
          <a:ln/>
        </p:spPr>
      </p:sp>
      <p:sp>
        <p:nvSpPr>
          <p:cNvPr id="45" name="Text 38"/>
          <p:cNvSpPr/>
          <p:nvPr/>
        </p:nvSpPr>
        <p:spPr>
          <a:xfrm>
            <a:off x="6323076" y="3611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50" dirty="0"/>
          </a:p>
        </p:txBody>
      </p:sp>
      <p:sp>
        <p:nvSpPr>
          <p:cNvPr id="46" name="Text 39"/>
          <p:cNvSpPr/>
          <p:nvPr/>
        </p:nvSpPr>
        <p:spPr>
          <a:xfrm>
            <a:off x="6743700" y="361188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Code</a:t>
            </a:r>
            <a:endParaRPr lang="en-US" sz="1350" dirty="0"/>
          </a:p>
        </p:txBody>
      </p:sp>
      <p:sp>
        <p:nvSpPr>
          <p:cNvPr id="47" name="Text 40"/>
          <p:cNvSpPr/>
          <p:nvPr/>
        </p:nvSpPr>
        <p:spPr>
          <a:xfrm>
            <a:off x="6359652" y="4005072"/>
            <a:ext cx="50703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Kuiz interaktif siap terbit</a:t>
            </a:r>
            <a:endParaRPr lang="en-US" sz="1050" dirty="0"/>
          </a:p>
        </p:txBody>
      </p:sp>
      <p:sp>
        <p:nvSpPr>
          <p:cNvPr id="48" name="Shape 41"/>
          <p:cNvSpPr/>
          <p:nvPr/>
        </p:nvSpPr>
        <p:spPr>
          <a:xfrm>
            <a:off x="594360" y="5029200"/>
            <a:ext cx="11000232" cy="658368"/>
          </a:xfrm>
          <a:prstGeom prst="roundRect">
            <a:avLst>
              <a:gd name="adj" fmla="val 12500"/>
            </a:avLst>
          </a:prstGeom>
          <a:solidFill>
            <a:srgbClr val="F5F8FD"/>
          </a:solidFill>
          <a:ln w="15875">
            <a:solidFill>
              <a:srgbClr val="E0455A"/>
            </a:solidFill>
            <a:prstDash val="solid"/>
          </a:ln>
        </p:spPr>
      </p:sp>
      <p:sp>
        <p:nvSpPr>
          <p:cNvPr id="49" name="Text 42"/>
          <p:cNvSpPr/>
          <p:nvPr/>
        </p:nvSpPr>
        <p:spPr>
          <a:xfrm>
            <a:off x="822960" y="5029200"/>
            <a:ext cx="10543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Pelan B: semua hasil demo sudah pra-jana dalam akaun; tab sedia terbuka jika internet perlahan.</a:t>
            </a:r>
            <a:endParaRPr lang="en-US" sz="1300" dirty="0"/>
          </a:p>
        </p:txBody>
      </p:sp>
      <p:sp>
        <p:nvSpPr>
          <p:cNvPr id="50" name="Text 43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51" name="Text 44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· 27 / 32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11A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1192" y="365760"/>
            <a:ext cx="438912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0" b="1" dirty="0">
                <a:solidFill>
                  <a:srgbClr val="3DDC84">
                    <a:alpha val="18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94360" y="214884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3 · BENGKEL HANDS-ON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94360" y="2487168"/>
            <a:ext cx="8412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EDF2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Hands-On Anda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594360" y="379476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Masa untuk mencuba sendiri. Buka LMS, ikut 4 aktiviti terpandu dan hasilkan bahan PdP anda sebelum balik.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9528048" y="4498848"/>
            <a:ext cx="1883664" cy="1883664"/>
          </a:xfrm>
          <a:prstGeom prst="roundRect">
            <a:avLst>
              <a:gd name="adj" fmla="val 6796"/>
            </a:avLst>
          </a:prstGeom>
          <a:solidFill>
            <a:srgbClr val="FFFFFF"/>
          </a:solidFill>
          <a:ln/>
        </p:spPr>
      </p:sp>
      <p:pic>
        <p:nvPicPr>
          <p:cNvPr id="7" name="Image 0" descr="deckimg/ic-2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4080" y="4754880"/>
            <a:ext cx="1371600" cy="1371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29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29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3 · Bengkel Hands-On · 28 / 32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228600"/>
            <a:ext cx="777240" cy="777240"/>
          </a:xfrm>
          <a:prstGeom prst="line">
            <a:avLst/>
          </a:prstGeom>
          <a:noFill/>
          <a:ln w="19050">
            <a:solidFill>
              <a:srgbClr val="C4E9D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49840" y="182880"/>
            <a:ext cx="594360" cy="594360"/>
          </a:xfrm>
          <a:prstGeom prst="line">
            <a:avLst/>
          </a:prstGeom>
          <a:noFill/>
          <a:ln w="12700">
            <a:solidFill>
              <a:srgbClr val="C4E9D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56064" y="146304"/>
            <a:ext cx="109728" cy="10972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5" name="Shape 3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6" name="Shape 4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7" name="Shape 5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8" name="Shape 6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9" name="Shape 7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0" name="Shape 8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1" name="Shape 9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2" name="Shape 10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3" name="Shape 11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5" name="Shape 13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6" name="Shape 14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7" name="Shape 15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8" name="Shape 16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9" name="Shape 17"/>
          <p:cNvSpPr/>
          <p:nvPr/>
        </p:nvSpPr>
        <p:spPr>
          <a:xfrm>
            <a:off x="10689336" y="5998464"/>
            <a:ext cx="612648" cy="612648"/>
          </a:xfrm>
          <a:prstGeom prst="roundRect">
            <a:avLst>
              <a:gd name="adj" fmla="val 14925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20" name="Image 0" descr="deckimg/ic-29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200" y="6053328"/>
            <a:ext cx="502920" cy="50292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3 · HANDS-ON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Aktiviti dalam LMS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aitool.tsapps.my → Papan Pemuka → ikut turutan; tanda selesai setiap aktiviti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594360" y="1783080"/>
            <a:ext cx="539953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25" name="Image 1" descr="reacticons/FaBook_17A06A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1920240"/>
            <a:ext cx="310896" cy="310896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152644" y="254203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27" name="Text 23"/>
          <p:cNvSpPr/>
          <p:nvPr/>
        </p:nvSpPr>
        <p:spPr>
          <a:xfrm>
            <a:off x="758952" y="1901952"/>
            <a:ext cx="47411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 notebook subjek anda (10 min)</a:t>
            </a:r>
            <a:endParaRPr lang="en-US" sz="1350" dirty="0"/>
          </a:p>
        </p:txBody>
      </p:sp>
      <p:sp>
        <p:nvSpPr>
          <p:cNvPr id="28" name="Text 24"/>
          <p:cNvSpPr/>
          <p:nvPr/>
        </p:nvSpPr>
        <p:spPr>
          <a:xfrm>
            <a:off x="758952" y="2295144"/>
            <a:ext cx="507034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Notebook: muat naik Buku Teks Sains T4 Unit 2 (disediakan di LMS), 2 soalan berujukan, Save to note.</a:t>
            </a:r>
            <a:endParaRPr lang="en-US" sz="1050" dirty="0"/>
          </a:p>
        </p:txBody>
      </p:sp>
      <p:sp>
        <p:nvSpPr>
          <p:cNvPr id="29" name="Shape 25"/>
          <p:cNvSpPr/>
          <p:nvPr/>
        </p:nvSpPr>
        <p:spPr>
          <a:xfrm>
            <a:off x="6195060" y="1783080"/>
            <a:ext cx="539953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30" name="Image 2" descr="reacticons/FaMagic_17A06A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0753344" y="254203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600" dirty="0"/>
          </a:p>
        </p:txBody>
      </p:sp>
      <p:sp>
        <p:nvSpPr>
          <p:cNvPr id="32" name="Text 27"/>
          <p:cNvSpPr/>
          <p:nvPr/>
        </p:nvSpPr>
        <p:spPr>
          <a:xfrm>
            <a:off x="6359652" y="1901952"/>
            <a:ext cx="47411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bertema (12 min)</a:t>
            </a:r>
            <a:endParaRPr lang="en-US" sz="1350" dirty="0"/>
          </a:p>
        </p:txBody>
      </p:sp>
      <p:sp>
        <p:nvSpPr>
          <p:cNvPr id="33" name="Text 28"/>
          <p:cNvSpPr/>
          <p:nvPr/>
        </p:nvSpPr>
        <p:spPr>
          <a:xfrm>
            <a:off x="6359652" y="2295144"/>
            <a:ext cx="507034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Jana Quiz + Slide Deck atau Infografik tema superhero/lego dalam BM daripada sumber anda.</a:t>
            </a:r>
            <a:endParaRPr lang="en-US" sz="1050" dirty="0"/>
          </a:p>
        </p:txBody>
      </p:sp>
      <p:sp>
        <p:nvSpPr>
          <p:cNvPr id="34" name="Shape 29"/>
          <p:cNvSpPr/>
          <p:nvPr/>
        </p:nvSpPr>
        <p:spPr>
          <a:xfrm>
            <a:off x="594360" y="3584448"/>
            <a:ext cx="539953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35" name="Image 3" descr="reacticons/FaImages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692" y="3721608"/>
            <a:ext cx="310896" cy="310896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5152644" y="43434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600" dirty="0"/>
          </a:p>
        </p:txBody>
      </p:sp>
      <p:sp>
        <p:nvSpPr>
          <p:cNvPr id="37" name="Text 31"/>
          <p:cNvSpPr/>
          <p:nvPr/>
        </p:nvSpPr>
        <p:spPr>
          <a:xfrm>
            <a:off x="758952" y="3703320"/>
            <a:ext cx="47411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Slaid PdP Canva AI (15 min)</a:t>
            </a:r>
            <a:endParaRPr lang="en-US" sz="1350" dirty="0"/>
          </a:p>
        </p:txBody>
      </p:sp>
      <p:sp>
        <p:nvSpPr>
          <p:cNvPr id="38" name="Text 32"/>
          <p:cNvSpPr/>
          <p:nvPr/>
        </p:nvSpPr>
        <p:spPr>
          <a:xfrm>
            <a:off x="758952" y="4096512"/>
            <a:ext cx="507034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penuh BM → semak outline → Generate → buka editor → Share pautan.</a:t>
            </a:r>
            <a:endParaRPr lang="en-US" sz="1050" dirty="0"/>
          </a:p>
        </p:txBody>
      </p:sp>
      <p:sp>
        <p:nvSpPr>
          <p:cNvPr id="39" name="Shape 33"/>
          <p:cNvSpPr/>
          <p:nvPr/>
        </p:nvSpPr>
        <p:spPr>
          <a:xfrm>
            <a:off x="6195060" y="3584448"/>
            <a:ext cx="539953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40" name="Image 4" descr="reacticons/FaRocket_17A06A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3721608"/>
            <a:ext cx="310896" cy="310896"/>
          </a:xfrm>
          <a:prstGeom prst="rect">
            <a:avLst/>
          </a:prstGeom>
        </p:spPr>
      </p:pic>
      <p:sp>
        <p:nvSpPr>
          <p:cNvPr id="41" name="Text 34"/>
          <p:cNvSpPr/>
          <p:nvPr/>
        </p:nvSpPr>
        <p:spPr>
          <a:xfrm>
            <a:off x="10753344" y="434340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600" dirty="0"/>
          </a:p>
        </p:txBody>
      </p:sp>
      <p:sp>
        <p:nvSpPr>
          <p:cNvPr id="42" name="Text 35"/>
          <p:cNvSpPr/>
          <p:nvPr/>
        </p:nvSpPr>
        <p:spPr>
          <a:xfrm>
            <a:off x="6359652" y="3703320"/>
            <a:ext cx="47411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lanjutan (15 min)</a:t>
            </a:r>
            <a:endParaRPr lang="en-US" sz="1350" dirty="0"/>
          </a:p>
        </p:txBody>
      </p:sp>
      <p:sp>
        <p:nvSpPr>
          <p:cNvPr id="43" name="Text 36"/>
          <p:cNvSpPr/>
          <p:nvPr/>
        </p:nvSpPr>
        <p:spPr>
          <a:xfrm>
            <a:off x="6359652" y="4096512"/>
            <a:ext cx="5070348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Pilih: aktiviti murid siap agih, Magic tools pada foto, atau kuiz Canva Code. Hantar ke Ruang Pameran.</a:t>
            </a:r>
            <a:endParaRPr lang="en-US" sz="1050" dirty="0"/>
          </a:p>
        </p:txBody>
      </p:sp>
      <p:sp>
        <p:nvSpPr>
          <p:cNvPr id="44" name="Shape 37"/>
          <p:cNvSpPr/>
          <p:nvPr/>
        </p:nvSpPr>
        <p:spPr>
          <a:xfrm>
            <a:off x="6007608" y="2468880"/>
            <a:ext cx="173736" cy="237744"/>
          </a:xfrm>
          <a:prstGeom prst="rightArrow">
            <a:avLst/>
          </a:prstGeom>
          <a:solidFill>
            <a:srgbClr val="17A06A"/>
          </a:solidFill>
          <a:ln/>
        </p:spPr>
      </p:sp>
      <p:sp>
        <p:nvSpPr>
          <p:cNvPr id="45" name="Shape 38"/>
          <p:cNvSpPr/>
          <p:nvPr/>
        </p:nvSpPr>
        <p:spPr>
          <a:xfrm>
            <a:off x="6007608" y="4270248"/>
            <a:ext cx="173736" cy="237744"/>
          </a:xfrm>
          <a:prstGeom prst="rightArrow">
            <a:avLst/>
          </a:prstGeom>
          <a:solidFill>
            <a:srgbClr val="17A06A"/>
          </a:solidFill>
          <a:ln/>
        </p:spPr>
      </p:sp>
      <p:sp>
        <p:nvSpPr>
          <p:cNvPr id="46" name="Shape 39"/>
          <p:cNvSpPr/>
          <p:nvPr/>
        </p:nvSpPr>
        <p:spPr>
          <a:xfrm>
            <a:off x="594360" y="5321808"/>
            <a:ext cx="11000232" cy="6858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47" name="Text 40"/>
          <p:cNvSpPr/>
          <p:nvPr/>
        </p:nvSpPr>
        <p:spPr>
          <a:xfrm>
            <a:off x="822960" y="5321808"/>
            <a:ext cx="1054303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Siapa siap awal: cuba tema lain, atau bantu rakan sebelah. Semua aktiviti boleh disambung di rumah; LMS kekal dibuka.</a:t>
            </a:r>
            <a:endParaRPr lang="en-US" sz="1300" dirty="0"/>
          </a:p>
        </p:txBody>
      </p:sp>
      <p:sp>
        <p:nvSpPr>
          <p:cNvPr id="48" name="Text 41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9" name="Text 42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· 29 / 32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64040" y="4526280"/>
            <a:ext cx="3291840" cy="3291840"/>
          </a:xfrm>
          <a:prstGeom prst="ellipse">
            <a:avLst/>
          </a:prstGeom>
          <a:solidFill>
            <a:srgbClr val="E9EAFB"/>
          </a:solidFill>
          <a:ln/>
        </p:spPr>
      </p:sp>
      <p:sp>
        <p:nvSpPr>
          <p:cNvPr id="3" name="Shape 1"/>
          <p:cNvSpPr/>
          <p:nvPr/>
        </p:nvSpPr>
        <p:spPr>
          <a:xfrm>
            <a:off x="9189720" y="5806440"/>
            <a:ext cx="164592" cy="164592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4" name="Shape 2"/>
          <p:cNvSpPr/>
          <p:nvPr/>
        </p:nvSpPr>
        <p:spPr>
          <a:xfrm>
            <a:off x="9555480" y="4892040"/>
            <a:ext cx="91440" cy="91440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9866376" y="4901184"/>
            <a:ext cx="1481328" cy="1481328"/>
          </a:xfrm>
          <a:prstGeom prst="roundRect">
            <a:avLst>
              <a:gd name="adj" fmla="val 617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0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1240" y="4956048"/>
            <a:ext cx="1371600" cy="1371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PEMBUKAAN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Objektif Bengkel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akhir 2 jam 30 minit ini, anda akan mampu…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5A60E6"/>
            </a:solidFill>
            <a:prstDash val="solid"/>
          </a:ln>
        </p:spPr>
      </p:sp>
      <p:pic>
        <p:nvPicPr>
          <p:cNvPr id="11" name="Image 1" descr="reacticons/FaLayerGroup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731520" y="1920240"/>
            <a:ext cx="347472" cy="320040"/>
          </a:xfrm>
          <a:prstGeom prst="hexagon">
            <a:avLst/>
          </a:prstGeom>
          <a:solidFill>
            <a:srgbClr val="5A60E6"/>
          </a:solidFill>
          <a:ln/>
        </p:spPr>
      </p:sp>
      <p:sp>
        <p:nvSpPr>
          <p:cNvPr id="13" name="Text 9"/>
          <p:cNvSpPr/>
          <p:nvPr/>
        </p:nvSpPr>
        <p:spPr>
          <a:xfrm>
            <a:off x="731520" y="192024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1430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Kuasai 2 tool utama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7589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 dan Canva AI for Education, dipilih kerana paling relevan untuk guru sekolah rendah.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43281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0E97A8"/>
            </a:solidFill>
            <a:prstDash val="solid"/>
          </a:ln>
        </p:spPr>
      </p:sp>
      <p:pic>
        <p:nvPicPr>
          <p:cNvPr id="17" name="Image 2" descr="reacticons/FaBookOpen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4465320" y="1920240"/>
            <a:ext cx="347472" cy="320040"/>
          </a:xfrm>
          <a:prstGeom prst="hexagon">
            <a:avLst/>
          </a:prstGeom>
          <a:solidFill>
            <a:srgbClr val="0E97A8"/>
          </a:solidFill>
          <a:ln/>
        </p:spPr>
      </p:sp>
      <p:sp>
        <p:nvSpPr>
          <p:cNvPr id="19" name="Text 14"/>
          <p:cNvSpPr/>
          <p:nvPr/>
        </p:nvSpPr>
        <p:spPr>
          <a:xfrm>
            <a:off x="4465320" y="192024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8768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 notebook subjek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44927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 DSKP dan nota anda menjadi pakar rujukan peribadi yang menjawab dengan rujukan.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0619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17A06A"/>
            </a:solidFill>
            <a:prstDash val="solid"/>
          </a:ln>
        </p:spPr>
      </p:sp>
      <p:pic>
        <p:nvPicPr>
          <p:cNvPr id="23" name="Image 3" descr="reacticons/FaMagic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8199120" y="1920240"/>
            <a:ext cx="347472" cy="320040"/>
          </a:xfrm>
          <a:prstGeom prst="hexagon">
            <a:avLst/>
          </a:prstGeom>
          <a:solidFill>
            <a:srgbClr val="17A06A"/>
          </a:solidFill>
          <a:ln/>
        </p:spPr>
      </p:sp>
      <p:sp>
        <p:nvSpPr>
          <p:cNvPr id="25" name="Text 19"/>
          <p:cNvSpPr/>
          <p:nvPr/>
        </p:nvSpPr>
        <p:spPr>
          <a:xfrm>
            <a:off x="8199120" y="192024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8610600" y="1901952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Jana bahan menarik untuk murid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82265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Kuiz, podcast, slaid dan infografik bertema superhero, lego dan angkasa daripada sumber anda.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5943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29" name="Image 4" descr="reacticons/FaImages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792" y="3538728"/>
            <a:ext cx="310896" cy="310896"/>
          </a:xfrm>
          <a:prstGeom prst="rect">
            <a:avLst/>
          </a:prstGeom>
        </p:spPr>
      </p:pic>
      <p:sp>
        <p:nvSpPr>
          <p:cNvPr id="30" name="Shape 23"/>
          <p:cNvSpPr/>
          <p:nvPr/>
        </p:nvSpPr>
        <p:spPr>
          <a:xfrm>
            <a:off x="731520" y="3538728"/>
            <a:ext cx="347472" cy="320040"/>
          </a:xfrm>
          <a:prstGeom prst="hexagon">
            <a:avLst/>
          </a:prstGeom>
          <a:solidFill>
            <a:srgbClr val="C99A2E"/>
          </a:solidFill>
          <a:ln/>
        </p:spPr>
      </p:sp>
      <p:sp>
        <p:nvSpPr>
          <p:cNvPr id="31" name="Text 24"/>
          <p:cNvSpPr/>
          <p:nvPr/>
        </p:nvSpPr>
        <p:spPr>
          <a:xfrm>
            <a:off x="731520" y="353872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1143000" y="3520440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Hasilkan slaid PdP dalam BM</a:t>
            </a:r>
            <a:endParaRPr lang="en-US" sz="1350" dirty="0"/>
          </a:p>
        </p:txBody>
      </p:sp>
      <p:sp>
        <p:nvSpPr>
          <p:cNvPr id="33" name="Text 26"/>
          <p:cNvSpPr/>
          <p:nvPr/>
        </p:nvSpPr>
        <p:spPr>
          <a:xfrm>
            <a:off x="7589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Slaid lengkap Bahasa Melayu dijana Canva AI daripada satu prompt, siap diedit.</a:t>
            </a:r>
            <a:endParaRPr lang="en-US" sz="1050" dirty="0"/>
          </a:p>
        </p:txBody>
      </p:sp>
      <p:sp>
        <p:nvSpPr>
          <p:cNvPr id="34" name="Shape 27"/>
          <p:cNvSpPr/>
          <p:nvPr/>
        </p:nvSpPr>
        <p:spPr>
          <a:xfrm>
            <a:off x="43281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E0455A"/>
            </a:solidFill>
            <a:prstDash val="solid"/>
          </a:ln>
        </p:spPr>
      </p:sp>
      <p:pic>
        <p:nvPicPr>
          <p:cNvPr id="35" name="Image 5" descr="reacticons/FaPuzzlePiece_E0455A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3592" y="3538728"/>
            <a:ext cx="310896" cy="310896"/>
          </a:xfrm>
          <a:prstGeom prst="rect">
            <a:avLst/>
          </a:prstGeom>
        </p:spPr>
      </p:pic>
      <p:sp>
        <p:nvSpPr>
          <p:cNvPr id="36" name="Shape 28"/>
          <p:cNvSpPr/>
          <p:nvPr/>
        </p:nvSpPr>
        <p:spPr>
          <a:xfrm>
            <a:off x="4465320" y="3538728"/>
            <a:ext cx="347472" cy="320040"/>
          </a:xfrm>
          <a:prstGeom prst="hexagon">
            <a:avLst/>
          </a:prstGeom>
          <a:solidFill>
            <a:srgbClr val="E0455A"/>
          </a:solidFill>
          <a:ln/>
        </p:spPr>
      </p:sp>
      <p:sp>
        <p:nvSpPr>
          <p:cNvPr id="37" name="Text 29"/>
          <p:cNvSpPr/>
          <p:nvPr/>
        </p:nvSpPr>
        <p:spPr>
          <a:xfrm>
            <a:off x="4465320" y="353872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8" name="Text 30"/>
          <p:cNvSpPr/>
          <p:nvPr/>
        </p:nvSpPr>
        <p:spPr>
          <a:xfrm>
            <a:off x="4876800" y="3520440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 bahan interaktif tanpa coding</a:t>
            </a:r>
            <a:endParaRPr lang="en-US" sz="1350" dirty="0"/>
          </a:p>
        </p:txBody>
      </p:sp>
      <p:sp>
        <p:nvSpPr>
          <p:cNvPr id="39" name="Text 31"/>
          <p:cNvSpPr/>
          <p:nvPr/>
        </p:nvSpPr>
        <p:spPr>
          <a:xfrm>
            <a:off x="44927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Kuiz interaktif dan aktiviti murid siap agih dengan Canva Code dan penjana aktiviti.</a:t>
            </a:r>
            <a:endParaRPr lang="en-US" sz="1050" dirty="0"/>
          </a:p>
        </p:txBody>
      </p:sp>
      <p:sp>
        <p:nvSpPr>
          <p:cNvPr id="40" name="Shape 32"/>
          <p:cNvSpPr/>
          <p:nvPr/>
        </p:nvSpPr>
        <p:spPr>
          <a:xfrm>
            <a:off x="80619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5875">
            <a:solidFill>
              <a:srgbClr val="5A60E6"/>
            </a:solidFill>
            <a:prstDash val="solid"/>
          </a:ln>
        </p:spPr>
      </p:sp>
      <p:pic>
        <p:nvPicPr>
          <p:cNvPr id="41" name="Image 6" descr="reacticons/FaShieldAlt_5A60E6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7392" y="3538728"/>
            <a:ext cx="310896" cy="310896"/>
          </a:xfrm>
          <a:prstGeom prst="rect">
            <a:avLst/>
          </a:prstGeom>
        </p:spPr>
      </p:pic>
      <p:sp>
        <p:nvSpPr>
          <p:cNvPr id="42" name="Shape 33"/>
          <p:cNvSpPr/>
          <p:nvPr/>
        </p:nvSpPr>
        <p:spPr>
          <a:xfrm>
            <a:off x="8199120" y="3538728"/>
            <a:ext cx="347472" cy="320040"/>
          </a:xfrm>
          <a:prstGeom prst="hexagon">
            <a:avLst/>
          </a:prstGeom>
          <a:solidFill>
            <a:srgbClr val="5A60E6"/>
          </a:solidFill>
          <a:ln/>
        </p:spPr>
      </p:sp>
      <p:sp>
        <p:nvSpPr>
          <p:cNvPr id="43" name="Text 34"/>
          <p:cNvSpPr/>
          <p:nvPr/>
        </p:nvSpPr>
        <p:spPr>
          <a:xfrm>
            <a:off x="8199120" y="353872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44" name="Text 35"/>
          <p:cNvSpPr/>
          <p:nvPr/>
        </p:nvSpPr>
        <p:spPr>
          <a:xfrm>
            <a:off x="8610600" y="3520440"/>
            <a:ext cx="2490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Amalkan etika AI</a:t>
            </a:r>
            <a:endParaRPr lang="en-US" sz="1350" dirty="0"/>
          </a:p>
        </p:txBody>
      </p:sp>
      <p:sp>
        <p:nvSpPr>
          <p:cNvPr id="45" name="Text 36"/>
          <p:cNvSpPr/>
          <p:nvPr/>
        </p:nvSpPr>
        <p:spPr>
          <a:xfrm>
            <a:off x="82265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Lindungi data murid dan semak setiap output sebelum digunakan dalam kelas.</a:t>
            </a:r>
            <a:endParaRPr lang="en-US" sz="1050" dirty="0"/>
          </a:p>
        </p:txBody>
      </p:sp>
      <p:pic>
        <p:nvPicPr>
          <p:cNvPr id="46" name="Image 7" descr="lms-aitool/img/strip-objektif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7480" y="4983480"/>
            <a:ext cx="4773168" cy="1371600"/>
          </a:xfrm>
          <a:prstGeom prst="rect">
            <a:avLst/>
          </a:prstGeom>
        </p:spPr>
      </p:pic>
      <p:sp>
        <p:nvSpPr>
          <p:cNvPr id="47" name="Text 37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8" name="Text 38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Pembukaan · 3 / 32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4E9D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4E9D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4E9D6"/>
          </a:solidFill>
          <a:ln/>
        </p:spPr>
      </p:sp>
      <p:pic>
        <p:nvPicPr>
          <p:cNvPr id="5" name="Image 0" descr="lms-aitool/img/or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272" y="27432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3 · HANDS-ON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Ruang Pameran &amp; Perkongsian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15 minit terakhir: raikan hasil rakan sebengkel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3532632" cy="1737360"/>
          </a:xfrm>
          <a:prstGeom prst="roundRect">
            <a:avLst>
              <a:gd name="adj" fmla="val 4737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40664" y="1929384"/>
            <a:ext cx="310896" cy="310896"/>
          </a:xfrm>
          <a:prstGeom prst="ellipse">
            <a:avLst/>
          </a:prstGeom>
          <a:solidFill>
            <a:srgbClr val="17A06A"/>
          </a:solidFill>
          <a:ln/>
        </p:spPr>
      </p:sp>
      <p:sp>
        <p:nvSpPr>
          <p:cNvPr id="11" name="Text 8"/>
          <p:cNvSpPr/>
          <p:nvPr/>
        </p:nvSpPr>
        <p:spPr>
          <a:xfrm>
            <a:off x="7406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143000" y="1901952"/>
            <a:ext cx="2846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Hantar pautan hasil anda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758952" y="2295144"/>
            <a:ext cx="320344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Butang 'Share' Canva atau 'Publish' Canva Code → tampal di halaman Ruang Pameran LMS.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328160" y="1783080"/>
            <a:ext cx="3532632" cy="1737360"/>
          </a:xfrm>
          <a:prstGeom prst="roundRect">
            <a:avLst>
              <a:gd name="adj" fmla="val 4737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474464" y="1929384"/>
            <a:ext cx="310896" cy="310896"/>
          </a:xfrm>
          <a:prstGeom prst="ellipse">
            <a:avLst/>
          </a:prstGeom>
          <a:solidFill>
            <a:srgbClr val="17A06A"/>
          </a:solidFill>
          <a:ln/>
        </p:spPr>
      </p:sp>
      <p:sp>
        <p:nvSpPr>
          <p:cNvPr id="16" name="Text 13"/>
          <p:cNvSpPr/>
          <p:nvPr/>
        </p:nvSpPr>
        <p:spPr>
          <a:xfrm>
            <a:off x="44744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876800" y="1901952"/>
            <a:ext cx="2846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Dinding hasil dipancar ke skrin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4492752" y="2295144"/>
            <a:ext cx="320344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Halaman Showcase dimuat semula setiap 30 saat; hasil anda muncul serta-merta.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8061960" y="1783080"/>
            <a:ext cx="3532632" cy="1737360"/>
          </a:xfrm>
          <a:prstGeom prst="roundRect">
            <a:avLst>
              <a:gd name="adj" fmla="val 4737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208264" y="1929384"/>
            <a:ext cx="310896" cy="310896"/>
          </a:xfrm>
          <a:prstGeom prst="ellipse">
            <a:avLst/>
          </a:prstGeom>
          <a:solidFill>
            <a:srgbClr val="17A06A"/>
          </a:solidFill>
          <a:ln/>
        </p:spPr>
      </p:sp>
      <p:sp>
        <p:nvSpPr>
          <p:cNvPr id="21" name="Text 18"/>
          <p:cNvSpPr/>
          <p:nvPr/>
        </p:nvSpPr>
        <p:spPr>
          <a:xfrm>
            <a:off x="8208264" y="1929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8610600" y="1901952"/>
            <a:ext cx="2846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2-3 guru kongsi pengalaman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8226552" y="2295144"/>
            <a:ext cx="3203448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yang dihasilkan, apa yang mengejutkan, bagaimana mahu guna dalam kelas minggu depan.</a:t>
            </a:r>
            <a:endParaRPr lang="en-US" sz="1050" dirty="0"/>
          </a:p>
        </p:txBody>
      </p:sp>
      <p:pic>
        <p:nvPicPr>
          <p:cNvPr id="24" name="Image 1" descr="lms-aitool/img/strip-tema-22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3977640"/>
            <a:ext cx="11000232" cy="2011680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· 30 / 32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EBDCB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EBDCB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3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PENUTUP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Rumusan: Bila Guna Yang Mana?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 tool, dua kekuatan, satu aliran kerja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5399532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5875">
            <a:solidFill>
              <a:srgbClr val="0E97A8"/>
            </a:solidFill>
            <a:prstDash val="solid"/>
          </a:ln>
        </p:spPr>
      </p:sp>
      <p:pic>
        <p:nvPicPr>
          <p:cNvPr id="11" name="Image 1" descr="reacticons/FaBookOpen_0E97A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1920240"/>
            <a:ext cx="310896" cy="310896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731520" y="1920240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E97A8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731520" y="1920240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1430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758952" y="2295144"/>
            <a:ext cx="5070348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Apabila anda ADA bahan dan mahu kefahaman, jawapan berujukan atau bahan dijana DARIPADA bahan itu: kuiz, podcast, slaid, infografik.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6195060" y="1783080"/>
            <a:ext cx="5399532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5875">
            <a:solidFill>
              <a:srgbClr val="5A60E6"/>
            </a:solidFill>
            <a:prstDash val="solid"/>
          </a:ln>
        </p:spPr>
      </p:sp>
      <p:pic>
        <p:nvPicPr>
          <p:cNvPr id="17" name="Image 2" descr="reacticons/FaPalette_5A60E6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6332220" y="1920240"/>
            <a:ext cx="338328" cy="3383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5A60E6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6332220" y="1920240"/>
            <a:ext cx="338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A6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7437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6359652" y="2295144"/>
            <a:ext cx="5070348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Apabila anda mahu HASILKAN bahan visual baharu yang cantik: slaid, poster, aktiviti murid, bahan interaktif.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5870448" y="2395728"/>
            <a:ext cx="457200" cy="457200"/>
          </a:xfrm>
          <a:prstGeom prst="ellipse">
            <a:avLst/>
          </a:prstGeom>
          <a:solidFill>
            <a:srgbClr val="C99A2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870448" y="2395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2200" dirty="0"/>
          </a:p>
        </p:txBody>
      </p:sp>
      <p:sp>
        <p:nvSpPr>
          <p:cNvPr id="24" name="Shape 19"/>
          <p:cNvSpPr/>
          <p:nvPr/>
        </p:nvSpPr>
        <p:spPr>
          <a:xfrm>
            <a:off x="594360" y="3749040"/>
            <a:ext cx="11000232" cy="731520"/>
          </a:xfrm>
          <a:prstGeom prst="roundRect">
            <a:avLst>
              <a:gd name="adj" fmla="val 1125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822960" y="374904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Aliran kerja juara: fahamkan kandungan dengan Gemini Notebook, kemudian cantikkan persembahannya dengan Canva AI.</a:t>
            </a:r>
            <a:endParaRPr lang="en-US" sz="1300" dirty="0"/>
          </a:p>
        </p:txBody>
      </p:sp>
      <p:sp>
        <p:nvSpPr>
          <p:cNvPr id="26" name="Shape 21"/>
          <p:cNvSpPr/>
          <p:nvPr/>
        </p:nvSpPr>
        <p:spPr>
          <a:xfrm>
            <a:off x="594360" y="4663440"/>
            <a:ext cx="5399532" cy="1188720"/>
          </a:xfrm>
          <a:prstGeom prst="roundRect">
            <a:avLst>
              <a:gd name="adj" fmla="val 6923"/>
            </a:avLst>
          </a:prstGeom>
          <a:solidFill>
            <a:srgbClr val="E3F5EC"/>
          </a:solidFill>
          <a:ln/>
        </p:spPr>
      </p:sp>
      <p:pic>
        <p:nvPicPr>
          <p:cNvPr id="27" name="Image 3" descr="reacticons/FaShieldAlt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692" y="4800600"/>
            <a:ext cx="310896" cy="310896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58952" y="4782312"/>
            <a:ext cx="47411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Etika sentiasa</a:t>
            </a:r>
            <a:endParaRPr lang="en-US" sz="1350" dirty="0"/>
          </a:p>
        </p:txBody>
      </p:sp>
      <p:sp>
        <p:nvSpPr>
          <p:cNvPr id="29" name="Text 23"/>
          <p:cNvSpPr/>
          <p:nvPr/>
        </p:nvSpPr>
        <p:spPr>
          <a:xfrm>
            <a:off x="758952" y="5175504"/>
            <a:ext cx="50703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Tiada data murid dalam AI; semak semua output sebelum edar.</a:t>
            </a:r>
            <a:endParaRPr lang="en-US" sz="1050" dirty="0"/>
          </a:p>
        </p:txBody>
      </p:sp>
      <p:sp>
        <p:nvSpPr>
          <p:cNvPr id="30" name="Shape 24"/>
          <p:cNvSpPr/>
          <p:nvPr/>
        </p:nvSpPr>
        <p:spPr>
          <a:xfrm>
            <a:off x="6195060" y="4663440"/>
            <a:ext cx="5399532" cy="1188720"/>
          </a:xfrm>
          <a:prstGeom prst="roundRect">
            <a:avLst>
              <a:gd name="adj" fmla="val 6923"/>
            </a:avLst>
          </a:prstGeom>
          <a:solidFill>
            <a:srgbClr val="F7EFDC"/>
          </a:solidFill>
          <a:ln/>
        </p:spPr>
      </p:sp>
      <p:pic>
        <p:nvPicPr>
          <p:cNvPr id="31" name="Image 4" descr="reacticons/FaGlobeAsia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4800600"/>
            <a:ext cx="310896" cy="310896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6359652" y="4782312"/>
            <a:ext cx="47411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LMS kekal dibuka</a:t>
            </a:r>
            <a:endParaRPr lang="en-US" sz="1350" dirty="0"/>
          </a:p>
        </p:txBody>
      </p:sp>
      <p:sp>
        <p:nvSpPr>
          <p:cNvPr id="33" name="Text 26"/>
          <p:cNvSpPr/>
          <p:nvPr/>
        </p:nvSpPr>
        <p:spPr>
          <a:xfrm>
            <a:off x="6359652" y="5175504"/>
            <a:ext cx="50703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aitool.tsapps.my boleh diakses selepas bengkel untuk ulang kaji dan rujukan prompt.</a:t>
            </a:r>
            <a:endParaRPr lang="en-US" sz="1050" dirty="0"/>
          </a:p>
        </p:txBody>
      </p:sp>
      <p:sp>
        <p:nvSpPr>
          <p:cNvPr id="34" name="Text 27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35" name="Text 28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Penutup · 31 / 32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111A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1005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CABARAN 30 HARI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371600"/>
            <a:ext cx="7863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600"/>
              </a:lnSpc>
              <a:buNone/>
            </a:pPr>
            <a:r>
              <a:rPr lang="en-US" sz="4800" b="1" dirty="0">
                <a:solidFill>
                  <a:srgbClr val="EDF2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Satu bahan AI</a:t>
            </a:r>
            <a:endParaRPr lang="en-US" sz="4800" dirty="0"/>
          </a:p>
          <a:p>
            <a:pPr indent="0" marL="0">
              <a:lnSpc>
                <a:spcPts val="5600"/>
              </a:lnSpc>
              <a:buNone/>
            </a:pPr>
            <a:r>
              <a:rPr lang="en-US" sz="4800" b="1" dirty="0">
                <a:solidFill>
                  <a:srgbClr val="EDF2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setiap minggu.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94360" y="3520440"/>
            <a:ext cx="69494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45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Minggu 1: satu kuiz Notebook untuk topik semasa</a:t>
            </a:r>
            <a:endParaRPr lang="en-US" sz="145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45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Minggu 2: satu slaid PdP Canva AI dalam BM</a:t>
            </a:r>
            <a:endParaRPr lang="en-US" sz="145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45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Minggu 3: satu infografik atau podcast bertema</a:t>
            </a:r>
            <a:endParaRPr lang="en-US" sz="145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45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Minggu 4: satu bahan interaktif Canva Code, kongsi dalam kumpulan sekolah</a:t>
            </a:r>
            <a:endParaRPr lang="en-US" sz="1450" dirty="0"/>
          </a:p>
        </p:txBody>
      </p:sp>
      <p:pic>
        <p:nvPicPr>
          <p:cNvPr id="5" name="Image 0" descr="lms-aitool/img/hero-robo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9640" y="685800"/>
            <a:ext cx="3063240" cy="4562856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94360" y="5394960"/>
            <a:ext cx="4937760" cy="1005840"/>
          </a:xfrm>
          <a:prstGeom prst="roundRect">
            <a:avLst>
              <a:gd name="adj" fmla="val 8182"/>
            </a:avLst>
          </a:prstGeom>
          <a:solidFill>
            <a:srgbClr val="1A244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95528" y="5522976"/>
            <a:ext cx="45354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RUJUKAN BERTERUSAN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95528" y="5779008"/>
            <a:ext cx="4535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DF2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aitool.tsapps.my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5528" y="6163056"/>
            <a:ext cx="4535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Slaid, prompt dan panduan kekal di sini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760720" y="5394960"/>
            <a:ext cx="4937760" cy="1005840"/>
          </a:xfrm>
          <a:prstGeom prst="roundRect">
            <a:avLst>
              <a:gd name="adj" fmla="val 8182"/>
            </a:avLst>
          </a:prstGeom>
          <a:solidFill>
            <a:srgbClr val="1A244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961888" y="5522976"/>
            <a:ext cx="45354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TERIMA KASIH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5961888" y="5779008"/>
            <a:ext cx="4535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DF2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Ts. Ashraf bin Naim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5961888" y="6163056"/>
            <a:ext cx="4535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BA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PPD Kluang · Mari terus berhubung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4E9D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4E9D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5" name="Shape 3"/>
          <p:cNvSpPr/>
          <p:nvPr/>
        </p:nvSpPr>
        <p:spPr>
          <a:xfrm>
            <a:off x="630936" y="5230368"/>
            <a:ext cx="1161288" cy="1161288"/>
          </a:xfrm>
          <a:prstGeom prst="roundRect">
            <a:avLst>
              <a:gd name="adj" fmla="val 7874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0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285232"/>
            <a:ext cx="1051560" cy="10515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PEMBUKAAN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 Pembelajaran (LMS)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Semua aktiviti hands-on dipandu langkah demi langkah, prompt sedia salin, kekal dibuka selepas bengkel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874520"/>
            <a:ext cx="6035040" cy="3291840"/>
          </a:xfrm>
          <a:prstGeom prst="roundRect">
            <a:avLst>
              <a:gd name="adj" fmla="val 25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68680" y="2212848"/>
            <a:ext cx="146304" cy="146304"/>
          </a:xfrm>
          <a:prstGeom prst="ellipse">
            <a:avLst/>
          </a:prstGeom>
          <a:solidFill>
            <a:srgbClr val="17A06A"/>
          </a:solidFill>
          <a:ln/>
        </p:spPr>
      </p:sp>
      <p:sp>
        <p:nvSpPr>
          <p:cNvPr id="12" name="Text 9"/>
          <p:cNvSpPr/>
          <p:nvPr/>
        </p:nvSpPr>
        <p:spPr>
          <a:xfrm>
            <a:off x="1161288" y="2029968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Daftar nama &amp; sambung sesi, progres disimpan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868680" y="2962656"/>
            <a:ext cx="146304" cy="146304"/>
          </a:xfrm>
          <a:prstGeom prst="ellipse">
            <a:avLst/>
          </a:prstGeom>
          <a:solidFill>
            <a:srgbClr val="17A06A"/>
          </a:solidFill>
          <a:ln/>
        </p:spPr>
      </p:sp>
      <p:sp>
        <p:nvSpPr>
          <p:cNvPr id="14" name="Text 11"/>
          <p:cNvSpPr/>
          <p:nvPr/>
        </p:nvSpPr>
        <p:spPr>
          <a:xfrm>
            <a:off x="1161288" y="2779776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Bahan sumber DISEDIAKAN: Buku Teks Sains T4 Unit 2 (PDF) sedia muat turun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868680" y="3712464"/>
            <a:ext cx="146304" cy="146304"/>
          </a:xfrm>
          <a:prstGeom prst="ellipse">
            <a:avLst/>
          </a:prstGeom>
          <a:solidFill>
            <a:srgbClr val="17A06A"/>
          </a:solidFill>
          <a:ln/>
        </p:spPr>
      </p:sp>
      <p:sp>
        <p:nvSpPr>
          <p:cNvPr id="16" name="Text 13"/>
          <p:cNvSpPr/>
          <p:nvPr/>
        </p:nvSpPr>
        <p:spPr>
          <a:xfrm>
            <a:off x="1161288" y="3529584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Perpustakaan 20+ prompt sedia salin, sepadan dengan sumber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68680" y="4462272"/>
            <a:ext cx="146304" cy="146304"/>
          </a:xfrm>
          <a:prstGeom prst="ellipse">
            <a:avLst/>
          </a:prstGeom>
          <a:solidFill>
            <a:srgbClr val="17A06A"/>
          </a:solidFill>
          <a:ln/>
        </p:spPr>
      </p:sp>
      <p:sp>
        <p:nvSpPr>
          <p:cNvPr id="18" name="Text 15"/>
          <p:cNvSpPr/>
          <p:nvPr/>
        </p:nvSpPr>
        <p:spPr>
          <a:xfrm>
            <a:off x="1161288" y="4279392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Hantar hasil ke Ruang Pameran untuk dikongsi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6903720" y="1874520"/>
            <a:ext cx="4663440" cy="3291840"/>
          </a:xfrm>
          <a:prstGeom prst="roundRect">
            <a:avLst>
              <a:gd name="adj" fmla="val 2500"/>
            </a:avLst>
          </a:prstGeom>
          <a:solidFill>
            <a:srgbClr val="5A60E6"/>
          </a:solidFill>
          <a:ln/>
        </p:spPr>
      </p:sp>
      <p:sp>
        <p:nvSpPr>
          <p:cNvPr id="20" name="Text 17"/>
          <p:cNvSpPr/>
          <p:nvPr/>
        </p:nvSpPr>
        <p:spPr>
          <a:xfrm>
            <a:off x="6903720" y="242316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DFE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AKSES SISTEM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903720" y="2834640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aitool.tsapps.my</a:t>
            </a:r>
            <a:endParaRPr lang="en-US" sz="3200" dirty="0"/>
          </a:p>
        </p:txBody>
      </p:sp>
      <p:sp>
        <p:nvSpPr>
          <p:cNvPr id="22" name="Text 19"/>
          <p:cNvSpPr/>
          <p:nvPr/>
        </p:nvSpPr>
        <p:spPr>
          <a:xfrm>
            <a:off x="6903720" y="36118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FE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Buka dengan telefon atau laptop · Chrome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3950208" y="5230368"/>
            <a:ext cx="4416552" cy="1170432"/>
          </a:xfrm>
          <a:prstGeom prst="roundRect">
            <a:avLst>
              <a:gd name="adj" fmla="val 781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24" name="Image 1" descr="lms-aitool/img/strip-lm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0" y="5303520"/>
            <a:ext cx="4270248" cy="1024128"/>
          </a:xfrm>
          <a:prstGeom prst="rect">
            <a:avLst/>
          </a:prstGeom>
        </p:spPr>
      </p:pic>
      <p:pic>
        <p:nvPicPr>
          <p:cNvPr id="25" name="Image 2" descr="lms-aitool/img/mascot-nob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328" y="5321808"/>
            <a:ext cx="1051560" cy="105156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27" name="Text 22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Pembukaan · 4 / 32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0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PENGENALAN AI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Landskap AI 2026 untuk Guru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Banyak tool di luar sana; hari ini kita fokus dua yang paling padu untuk PdP sekolah rendah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783080"/>
            <a:ext cx="5399532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11" name="Image 1" descr="lms-aitool/img/icon-noteboo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348" y="1920240"/>
            <a:ext cx="777240" cy="7772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152644" y="286207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5DF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13" name="Text 9"/>
          <p:cNvSpPr/>
          <p:nvPr/>
        </p:nvSpPr>
        <p:spPr>
          <a:xfrm>
            <a:off x="758952" y="1901952"/>
            <a:ext cx="4274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Notebook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58952" y="2295144"/>
            <a:ext cx="4219956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Pakar dokumen anda (dahulunya NotebookLM). Jawapan berujukan daripada sumber ANDA. Studio jana kuiz, podcast, slaid dan infografik.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5060" y="1783080"/>
            <a:ext cx="5399532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  <a:effectLst>
            <a:outerShdw sx="100000" sy="100000" kx="0" ky="0" algn="bl" rotWithShape="0" blurRad="88900" dist="25400" dir="5400000">
              <a:srgbClr val="8894AD">
                <a:alpha val="30000"/>
              </a:srgbClr>
            </a:outerShdw>
          </a:effectLst>
        </p:spPr>
      </p:sp>
      <p:pic>
        <p:nvPicPr>
          <p:cNvPr id="16" name="Image 2" descr="lms-aitool/img/icon-canva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1048" y="1920240"/>
            <a:ext cx="777240" cy="7772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0753344" y="286207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600" dirty="0"/>
          </a:p>
        </p:txBody>
      </p:sp>
      <p:sp>
        <p:nvSpPr>
          <p:cNvPr id="18" name="Text 13"/>
          <p:cNvSpPr/>
          <p:nvPr/>
        </p:nvSpPr>
        <p:spPr>
          <a:xfrm>
            <a:off x="6359652" y="1901952"/>
            <a:ext cx="4274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 for Education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6359652" y="2295144"/>
            <a:ext cx="4219956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visual lengkap. Slaid cantik, aktiviti murid, Magic tools dan Canva Code. Premium percuma untuk guru DELIMa.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594360" y="3977640"/>
            <a:ext cx="11000232" cy="777240"/>
          </a:xfrm>
          <a:prstGeom prst="roundRect">
            <a:avLst>
              <a:gd name="adj" fmla="val 10588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822960" y="3977640"/>
            <a:ext cx="105430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Yang lain (ChatGPT, Claude, Copilot) kekal berguna, tetapi dua ini PERCUMA sepenuhnya dengan akaun MOE dan paling cepat menampakkan hasil untuk PdP.</a:t>
            </a:r>
            <a:endParaRPr lang="en-US" sz="1300" dirty="0"/>
          </a:p>
        </p:txBody>
      </p:sp>
      <p:pic>
        <p:nvPicPr>
          <p:cNvPr id="22" name="Image 3" descr="lms-aitool/img/strip-prompt-16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4892040"/>
            <a:ext cx="11000232" cy="146304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Pengenalan AI · 5 / 32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4" name="Shape 2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5" name="Shape 3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6" name="Shape 4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7" name="Shape 5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8" name="Shape 6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9" name="Shape 7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0" name="Shape 8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1" name="Shape 9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2" name="Shape 10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3" name="Shape 11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4" name="Shape 12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5" name="Shape 13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C4E9D6"/>
          </a:solidFill>
          <a:ln/>
        </p:spPr>
      </p:sp>
      <p:sp>
        <p:nvSpPr>
          <p:cNvPr id="16" name="Shape 14"/>
          <p:cNvSpPr/>
          <p:nvPr/>
        </p:nvSpPr>
        <p:spPr>
          <a:xfrm>
            <a:off x="10506456" y="5559552"/>
            <a:ext cx="886968" cy="886968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17" name="Image 0" descr="deckimg/ic-06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5614416"/>
            <a:ext cx="777240" cy="77724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PENGENALAN AI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ialah Pembantu, Guru Kekal Nakhoda</a:t>
            </a:r>
            <a:endParaRPr lang="en-US" sz="3000" dirty="0"/>
          </a:p>
        </p:txBody>
      </p:sp>
      <p:sp>
        <p:nvSpPr>
          <p:cNvPr id="20" name="Text 17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 berfikir yang betul sebelum menyentuh sebarang tool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594360" y="1783080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E3F5EC"/>
          </a:solidFill>
          <a:ln/>
        </p:spPr>
      </p:sp>
      <p:pic>
        <p:nvPicPr>
          <p:cNvPr id="22" name="Image 1" descr="reacticons/FaRocket_17A06A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92" y="1920240"/>
            <a:ext cx="310896" cy="310896"/>
          </a:xfrm>
          <a:prstGeom prst="rect">
            <a:avLst/>
          </a:prstGeom>
        </p:spPr>
      </p:pic>
      <p:sp>
        <p:nvSpPr>
          <p:cNvPr id="23" name="Shape 19"/>
          <p:cNvSpPr/>
          <p:nvPr/>
        </p:nvSpPr>
        <p:spPr>
          <a:xfrm>
            <a:off x="722376" y="1901952"/>
            <a:ext cx="365760" cy="365760"/>
          </a:xfrm>
          <a:prstGeom prst="diamond">
            <a:avLst/>
          </a:prstGeom>
          <a:solidFill>
            <a:srgbClr val="17A06A"/>
          </a:solidFill>
          <a:ln/>
        </p:spPr>
      </p:sp>
      <p:sp>
        <p:nvSpPr>
          <p:cNvPr id="24" name="Text 20"/>
          <p:cNvSpPr/>
          <p:nvPr/>
        </p:nvSpPr>
        <p:spPr>
          <a:xfrm>
            <a:off x="722376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50" dirty="0"/>
          </a:p>
        </p:txBody>
      </p:sp>
      <p:sp>
        <p:nvSpPr>
          <p:cNvPr id="25" name="Text 21"/>
          <p:cNvSpPr/>
          <p:nvPr/>
        </p:nvSpPr>
        <p:spPr>
          <a:xfrm>
            <a:off x="11430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pantas, guru bijaksana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758952" y="2295144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menjana draf dalam saat. Guru menilai kesesuaian dengan murid sendiri. Gabungan keduanya ialah kuasa sebenar.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6195060" y="1783080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E2F4F7"/>
          </a:solidFill>
          <a:ln/>
        </p:spPr>
      </p:sp>
      <p:pic>
        <p:nvPicPr>
          <p:cNvPr id="28" name="Image 2" descr="reacticons/FaEdit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6323076" y="1901952"/>
            <a:ext cx="365760" cy="365760"/>
          </a:xfrm>
          <a:prstGeom prst="diamond">
            <a:avLst/>
          </a:prstGeom>
          <a:solidFill>
            <a:srgbClr val="0E97A8"/>
          </a:solidFill>
          <a:ln/>
        </p:spPr>
      </p:sp>
      <p:sp>
        <p:nvSpPr>
          <p:cNvPr id="30" name="Text 25"/>
          <p:cNvSpPr/>
          <p:nvPr/>
        </p:nvSpPr>
        <p:spPr>
          <a:xfrm>
            <a:off x="6323076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50" dirty="0"/>
          </a:p>
        </p:txBody>
      </p:sp>
      <p:sp>
        <p:nvSpPr>
          <p:cNvPr id="31" name="Text 26"/>
          <p:cNvSpPr/>
          <p:nvPr/>
        </p:nvSpPr>
        <p:spPr>
          <a:xfrm>
            <a:off x="6743700" y="1901952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 pertama, bukan hasil akhir</a:t>
            </a:r>
            <a:endParaRPr lang="en-US" sz="1350" dirty="0"/>
          </a:p>
        </p:txBody>
      </p:sp>
      <p:sp>
        <p:nvSpPr>
          <p:cNvPr id="32" name="Text 27"/>
          <p:cNvSpPr/>
          <p:nvPr/>
        </p:nvSpPr>
        <p:spPr>
          <a:xfrm>
            <a:off x="6359652" y="2295144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Anggap setiap output AI sebagai draf 80 peratus. Sentuhan akhir guru menjadikannya 100 peratus sesuai kelas anda.</a:t>
            </a:r>
            <a:endParaRPr lang="en-US" sz="1050" dirty="0"/>
          </a:p>
        </p:txBody>
      </p:sp>
      <p:sp>
        <p:nvSpPr>
          <p:cNvPr id="33" name="Shape 28"/>
          <p:cNvSpPr/>
          <p:nvPr/>
        </p:nvSpPr>
        <p:spPr>
          <a:xfrm>
            <a:off x="594360" y="3401568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E9EAFB"/>
          </a:solidFill>
          <a:ln/>
        </p:spPr>
      </p:sp>
      <p:pic>
        <p:nvPicPr>
          <p:cNvPr id="34" name="Image 3" descr="reacticons/FaCheckDouble_5A60E6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692" y="3538728"/>
            <a:ext cx="310896" cy="310896"/>
          </a:xfrm>
          <a:prstGeom prst="rect">
            <a:avLst/>
          </a:prstGeom>
        </p:spPr>
      </p:pic>
      <p:sp>
        <p:nvSpPr>
          <p:cNvPr id="35" name="Shape 29"/>
          <p:cNvSpPr/>
          <p:nvPr/>
        </p:nvSpPr>
        <p:spPr>
          <a:xfrm>
            <a:off x="722376" y="3520440"/>
            <a:ext cx="365760" cy="365760"/>
          </a:xfrm>
          <a:prstGeom prst="diamond">
            <a:avLst/>
          </a:prstGeom>
          <a:solidFill>
            <a:srgbClr val="5A60E6"/>
          </a:solidFill>
          <a:ln/>
        </p:spPr>
      </p:sp>
      <p:sp>
        <p:nvSpPr>
          <p:cNvPr id="36" name="Text 30"/>
          <p:cNvSpPr/>
          <p:nvPr/>
        </p:nvSpPr>
        <p:spPr>
          <a:xfrm>
            <a:off x="722376" y="35204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50" dirty="0"/>
          </a:p>
        </p:txBody>
      </p:sp>
      <p:sp>
        <p:nvSpPr>
          <p:cNvPr id="37" name="Text 31"/>
          <p:cNvSpPr/>
          <p:nvPr/>
        </p:nvSpPr>
        <p:spPr>
          <a:xfrm>
            <a:off x="1143000" y="352044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Semak, semak, semak</a:t>
            </a:r>
            <a:endParaRPr lang="en-US" sz="1350" dirty="0"/>
          </a:p>
        </p:txBody>
      </p:sp>
      <p:sp>
        <p:nvSpPr>
          <p:cNvPr id="38" name="Text 32"/>
          <p:cNvSpPr/>
          <p:nvPr/>
        </p:nvSpPr>
        <p:spPr>
          <a:xfrm>
            <a:off x="758952" y="3913632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boleh tersilap fakta dengan yakin. Guru yang menandatangani bahan, guru yang bertanggungjawab.</a:t>
            </a:r>
            <a:endParaRPr lang="en-US" sz="1050" dirty="0"/>
          </a:p>
        </p:txBody>
      </p:sp>
      <p:sp>
        <p:nvSpPr>
          <p:cNvPr id="39" name="Shape 33"/>
          <p:cNvSpPr/>
          <p:nvPr/>
        </p:nvSpPr>
        <p:spPr>
          <a:xfrm>
            <a:off x="6195060" y="3401568"/>
            <a:ext cx="5399532" cy="1417320"/>
          </a:xfrm>
          <a:prstGeom prst="roundRect">
            <a:avLst>
              <a:gd name="adj" fmla="val 5806"/>
            </a:avLst>
          </a:prstGeom>
          <a:solidFill>
            <a:srgbClr val="FAE7E9"/>
          </a:solidFill>
          <a:ln/>
        </p:spPr>
      </p:sp>
      <p:pic>
        <p:nvPicPr>
          <p:cNvPr id="40" name="Image 4" descr="reacticons/FaHeart_E0455A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3538728"/>
            <a:ext cx="310896" cy="310896"/>
          </a:xfrm>
          <a:prstGeom prst="rect">
            <a:avLst/>
          </a:prstGeom>
        </p:spPr>
      </p:pic>
      <p:sp>
        <p:nvSpPr>
          <p:cNvPr id="41" name="Shape 34"/>
          <p:cNvSpPr/>
          <p:nvPr/>
        </p:nvSpPr>
        <p:spPr>
          <a:xfrm>
            <a:off x="6323076" y="3520440"/>
            <a:ext cx="365760" cy="365760"/>
          </a:xfrm>
          <a:prstGeom prst="diamond">
            <a:avLst/>
          </a:prstGeom>
          <a:solidFill>
            <a:srgbClr val="E0455A"/>
          </a:solidFill>
          <a:ln/>
        </p:spPr>
      </p:sp>
      <p:sp>
        <p:nvSpPr>
          <p:cNvPr id="42" name="Text 35"/>
          <p:cNvSpPr/>
          <p:nvPr/>
        </p:nvSpPr>
        <p:spPr>
          <a:xfrm>
            <a:off x="6323076" y="35204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50" dirty="0"/>
          </a:p>
        </p:txBody>
      </p:sp>
      <p:sp>
        <p:nvSpPr>
          <p:cNvPr id="43" name="Text 36"/>
          <p:cNvSpPr/>
          <p:nvPr/>
        </p:nvSpPr>
        <p:spPr>
          <a:xfrm>
            <a:off x="6743700" y="3520440"/>
            <a:ext cx="4357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Murid tetap keutamaan</a:t>
            </a:r>
            <a:endParaRPr lang="en-US" sz="1350" dirty="0"/>
          </a:p>
        </p:txBody>
      </p:sp>
      <p:sp>
        <p:nvSpPr>
          <p:cNvPr id="44" name="Text 37"/>
          <p:cNvSpPr/>
          <p:nvPr/>
        </p:nvSpPr>
        <p:spPr>
          <a:xfrm>
            <a:off x="6359652" y="3913632"/>
            <a:ext cx="50703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menjimatkan masa penyediaan supaya lebih banyak masa untuk interaksi sebenar dengan murid.</a:t>
            </a:r>
            <a:endParaRPr lang="en-US" sz="1050" dirty="0"/>
          </a:p>
        </p:txBody>
      </p:sp>
      <p:sp>
        <p:nvSpPr>
          <p:cNvPr id="45" name="Shape 38"/>
          <p:cNvSpPr/>
          <p:nvPr/>
        </p:nvSpPr>
        <p:spPr>
          <a:xfrm>
            <a:off x="594360" y="4892040"/>
            <a:ext cx="11000232" cy="658368"/>
          </a:xfrm>
          <a:prstGeom prst="roundRect">
            <a:avLst>
              <a:gd name="adj" fmla="val 12500"/>
            </a:avLst>
          </a:prstGeom>
          <a:solidFill>
            <a:srgbClr val="F5F8FD"/>
          </a:solidFill>
          <a:ln w="15875">
            <a:solidFill>
              <a:srgbClr val="17A06A"/>
            </a:solidFill>
            <a:prstDash val="solid"/>
          </a:ln>
        </p:spPr>
      </p:sp>
      <p:sp>
        <p:nvSpPr>
          <p:cNvPr id="46" name="Text 39"/>
          <p:cNvSpPr/>
          <p:nvPr/>
        </p:nvSpPr>
        <p:spPr>
          <a:xfrm>
            <a:off x="822960" y="4892040"/>
            <a:ext cx="10543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 mudah: AI buat kerja berat penyediaan, guru buat keputusan profesional.</a:t>
            </a:r>
            <a:endParaRPr lang="en-US" sz="1300" dirty="0"/>
          </a:p>
        </p:txBody>
      </p:sp>
      <p:sp>
        <p:nvSpPr>
          <p:cNvPr id="47" name="Text 40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48" name="Text 41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Pengenalan AI · 6 / 32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-685800"/>
            <a:ext cx="2286000" cy="2286000"/>
          </a:xfrm>
          <a:prstGeom prst="ellipse">
            <a:avLst/>
          </a:prstGeom>
          <a:ln w="19050">
            <a:solidFill>
              <a:srgbClr val="EBDCB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0" y="-182880"/>
            <a:ext cx="1280160" cy="1280160"/>
          </a:xfrm>
          <a:prstGeom prst="ellipse">
            <a:avLst/>
          </a:prstGeom>
          <a:ln w="12700">
            <a:solidFill>
              <a:srgbClr val="EBDCB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95560" y="1170432"/>
            <a:ext cx="128016" cy="128016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5" name="Shape 3"/>
          <p:cNvSpPr/>
          <p:nvPr/>
        </p:nvSpPr>
        <p:spPr>
          <a:xfrm>
            <a:off x="10991088" y="237744"/>
            <a:ext cx="914400" cy="914400"/>
          </a:xfrm>
          <a:prstGeom prst="roundRect">
            <a:avLst>
              <a:gd name="adj" fmla="val 12000"/>
            </a:avLst>
          </a:prstGeom>
          <a:solidFill>
            <a:srgbClr val="F5F8FD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6" name="Image 0" descr="deckimg/ic-07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096" y="301752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7A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PENGENALAN AI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Kunci Semuanya: Akaun MOE Anda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nama@moe-dl.edu.my membuka dua pintu premium secara percuma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4360" y="1828800"/>
            <a:ext cx="110002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CE4F1"/>
            </a:solidFill>
            <a:prstDash val="solid"/>
          </a:ln>
        </p:spPr>
      </p:sp>
      <p:pic>
        <p:nvPicPr>
          <p:cNvPr id="11" name="Image 1" descr="lms-aitool/img/icon-noteboo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084832"/>
            <a:ext cx="914400" cy="9144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965960" y="1993392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&amp; Gemini Notebook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965960" y="2395728"/>
            <a:ext cx="9326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masuk notebook.google.com dengan akaun MOE: had lebih tinggi dan data TIDAK digunakan untuk melatih model AI. Lebih selamat untuk bahan sekolah.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94360" y="3429000"/>
            <a:ext cx="11000232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2700">
            <a:solidFill>
              <a:srgbClr val="DCE4F1"/>
            </a:solidFill>
            <a:prstDash val="solid"/>
          </a:ln>
        </p:spPr>
      </p:sp>
      <p:pic>
        <p:nvPicPr>
          <p:cNvPr id="15" name="Image 2" descr="lms-aitool/img/icon-canva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685032"/>
            <a:ext cx="914400" cy="9144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965960" y="3593592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for Education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1965960" y="3995928"/>
            <a:ext cx="9326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Daftar melalui DELIMa 3.0 (d3.delima.edu.my): semua ciri premium Canva percuma seumur hidup perkhidmatan, termasuk Magic tools dan Canva Code.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594360" y="5212080"/>
            <a:ext cx="11000232" cy="658368"/>
          </a:xfrm>
          <a:prstGeom prst="roundRect">
            <a:avLst>
              <a:gd name="adj" fmla="val 12500"/>
            </a:avLst>
          </a:prstGeom>
          <a:solidFill>
            <a:srgbClr val="F5F8FD"/>
          </a:solidFill>
          <a:ln w="15875">
            <a:solidFill>
              <a:srgbClr val="C99A2E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822960" y="5212080"/>
            <a:ext cx="10543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Belum aktif? Log masuk DELIMa 3.0 di d3.delima.edu.my dahulu; kami bantu semasa sesi hands-on nanti.</a:t>
            </a:r>
            <a:endParaRPr lang="en-US" sz="1300" dirty="0"/>
          </a:p>
        </p:txBody>
      </p:sp>
      <p:pic>
        <p:nvPicPr>
          <p:cNvPr id="20" name="Image 3" descr="reacticons/FaKey_C99A2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7080" y="5961888"/>
            <a:ext cx="438912" cy="438912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10698480" y="6144768"/>
            <a:ext cx="91440" cy="91440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22" name="Text 16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Pengenalan AI · 7 / 32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228600"/>
            <a:ext cx="777240" cy="777240"/>
          </a:xfrm>
          <a:prstGeom prst="line">
            <a:avLst/>
          </a:prstGeom>
          <a:noFill/>
          <a:ln w="19050">
            <a:solidFill>
              <a:srgbClr val="CFD2F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49840" y="182880"/>
            <a:ext cx="594360" cy="594360"/>
          </a:xfrm>
          <a:prstGeom prst="line">
            <a:avLst/>
          </a:prstGeom>
          <a:noFill/>
          <a:ln w="12700">
            <a:solidFill>
              <a:srgbClr val="CFD2F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56064" y="146304"/>
            <a:ext cx="109728" cy="109728"/>
          </a:xfrm>
          <a:prstGeom prst="ellipse">
            <a:avLst/>
          </a:prstGeom>
          <a:solidFill>
            <a:srgbClr val="CFD2F5"/>
          </a:solidFill>
          <a:ln/>
        </p:spPr>
      </p:sp>
      <p:sp>
        <p:nvSpPr>
          <p:cNvPr id="5" name="Shape 3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6" name="Shape 4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7" name="Shape 5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8" name="Shape 6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9" name="Shape 7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0" name="Shape 8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1" name="Shape 9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2" name="Shape 10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3" name="Shape 11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5" name="Shape 13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6" name="Shape 14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7" name="Shape 15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8" name="Shape 16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EBDCB6"/>
          </a:solidFill>
          <a:ln/>
        </p:spPr>
      </p:sp>
      <p:sp>
        <p:nvSpPr>
          <p:cNvPr id="19" name="Shape 17"/>
          <p:cNvSpPr/>
          <p:nvPr/>
        </p:nvSpPr>
        <p:spPr>
          <a:xfrm>
            <a:off x="10597896" y="5449824"/>
            <a:ext cx="978408" cy="978408"/>
          </a:xfrm>
          <a:prstGeom prst="roundRect">
            <a:avLst>
              <a:gd name="adj" fmla="val 9346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20" name="Image 0" descr="deckimg/ic-08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760" y="5504688"/>
            <a:ext cx="868680" cy="86868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PENGENALAN AI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Formula Prompt CTFC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resipi untuk semua AI tool: arahan lengkap menghasilkan output tepat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594360" y="1783080"/>
            <a:ext cx="2599182" cy="2103120"/>
          </a:xfrm>
          <a:prstGeom prst="roundRect">
            <a:avLst>
              <a:gd name="adj" fmla="val 3913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25" name="Image 1" descr="reacticons/FaUserCircle_C99A2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342" y="1920240"/>
            <a:ext cx="310896" cy="310896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740664" y="1929384"/>
            <a:ext cx="329184" cy="329184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27" name="Text 23"/>
          <p:cNvSpPr/>
          <p:nvPr/>
        </p:nvSpPr>
        <p:spPr>
          <a:xfrm>
            <a:off x="740664" y="19293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28" name="Text 24"/>
          <p:cNvSpPr/>
          <p:nvPr/>
        </p:nvSpPr>
        <p:spPr>
          <a:xfrm>
            <a:off x="1161288" y="1901952"/>
            <a:ext cx="15384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Context</a:t>
            </a:r>
            <a:endParaRPr lang="en-US" sz="1350" dirty="0"/>
          </a:p>
        </p:txBody>
      </p:sp>
      <p:sp>
        <p:nvSpPr>
          <p:cNvPr id="29" name="Text 25"/>
          <p:cNvSpPr/>
          <p:nvPr/>
        </p:nvSpPr>
        <p:spPr>
          <a:xfrm>
            <a:off x="758952" y="2295144"/>
            <a:ext cx="2269998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Siapa anda dan latar kelas. 'Saya guru Sains Tahun 5, murid majoriti sederhana.'</a:t>
            </a:r>
            <a:endParaRPr lang="en-US" sz="1050" dirty="0"/>
          </a:p>
        </p:txBody>
      </p:sp>
      <p:sp>
        <p:nvSpPr>
          <p:cNvPr id="30" name="Shape 26"/>
          <p:cNvSpPr/>
          <p:nvPr/>
        </p:nvSpPr>
        <p:spPr>
          <a:xfrm>
            <a:off x="3394710" y="1783080"/>
            <a:ext cx="2599182" cy="2103120"/>
          </a:xfrm>
          <a:prstGeom prst="roundRect">
            <a:avLst>
              <a:gd name="adj" fmla="val 3913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31" name="Image 2" descr="reacticons/FaTasks_C99A2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692" y="1920240"/>
            <a:ext cx="310896" cy="310896"/>
          </a:xfrm>
          <a:prstGeom prst="rect">
            <a:avLst/>
          </a:prstGeom>
        </p:spPr>
      </p:pic>
      <p:sp>
        <p:nvSpPr>
          <p:cNvPr id="32" name="Shape 27"/>
          <p:cNvSpPr/>
          <p:nvPr/>
        </p:nvSpPr>
        <p:spPr>
          <a:xfrm>
            <a:off x="3541014" y="1929384"/>
            <a:ext cx="329184" cy="329184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33" name="Text 28"/>
          <p:cNvSpPr/>
          <p:nvPr/>
        </p:nvSpPr>
        <p:spPr>
          <a:xfrm>
            <a:off x="3541014" y="19293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400" dirty="0"/>
          </a:p>
        </p:txBody>
      </p:sp>
      <p:sp>
        <p:nvSpPr>
          <p:cNvPr id="34" name="Text 29"/>
          <p:cNvSpPr/>
          <p:nvPr/>
        </p:nvSpPr>
        <p:spPr>
          <a:xfrm>
            <a:off x="3961638" y="1901952"/>
            <a:ext cx="15384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· Task</a:t>
            </a:r>
            <a:endParaRPr lang="en-US" sz="1350" dirty="0"/>
          </a:p>
        </p:txBody>
      </p:sp>
      <p:sp>
        <p:nvSpPr>
          <p:cNvPr id="35" name="Text 30"/>
          <p:cNvSpPr/>
          <p:nvPr/>
        </p:nvSpPr>
        <p:spPr>
          <a:xfrm>
            <a:off x="3559302" y="2295144"/>
            <a:ext cx="2269998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yang diperlukan, disandarkan pada sumber jika ada. 'Berdasarkan DSKP, hasilkan 5 soalan kuiz Kitaran Air.'</a:t>
            </a:r>
            <a:endParaRPr lang="en-US" sz="1050" dirty="0"/>
          </a:p>
        </p:txBody>
      </p:sp>
      <p:sp>
        <p:nvSpPr>
          <p:cNvPr id="36" name="Shape 31"/>
          <p:cNvSpPr/>
          <p:nvPr/>
        </p:nvSpPr>
        <p:spPr>
          <a:xfrm>
            <a:off x="6195060" y="1783080"/>
            <a:ext cx="2599182" cy="2103120"/>
          </a:xfrm>
          <a:prstGeom prst="roundRect">
            <a:avLst>
              <a:gd name="adj" fmla="val 3913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37" name="Image 3" descr="reacticons/FaListAlt_C99A2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042" y="1920240"/>
            <a:ext cx="310896" cy="310896"/>
          </a:xfrm>
          <a:prstGeom prst="rect">
            <a:avLst/>
          </a:prstGeom>
        </p:spPr>
      </p:pic>
      <p:sp>
        <p:nvSpPr>
          <p:cNvPr id="38" name="Shape 32"/>
          <p:cNvSpPr/>
          <p:nvPr/>
        </p:nvSpPr>
        <p:spPr>
          <a:xfrm>
            <a:off x="6341364" y="1929384"/>
            <a:ext cx="329184" cy="329184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39" name="Text 33"/>
          <p:cNvSpPr/>
          <p:nvPr/>
        </p:nvSpPr>
        <p:spPr>
          <a:xfrm>
            <a:off x="6341364" y="19293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400" dirty="0"/>
          </a:p>
        </p:txBody>
      </p:sp>
      <p:sp>
        <p:nvSpPr>
          <p:cNvPr id="40" name="Text 34"/>
          <p:cNvSpPr/>
          <p:nvPr/>
        </p:nvSpPr>
        <p:spPr>
          <a:xfrm>
            <a:off x="6761988" y="1901952"/>
            <a:ext cx="15384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 · Format</a:t>
            </a:r>
            <a:endParaRPr lang="en-US" sz="1350" dirty="0"/>
          </a:p>
        </p:txBody>
      </p:sp>
      <p:sp>
        <p:nvSpPr>
          <p:cNvPr id="41" name="Text 35"/>
          <p:cNvSpPr/>
          <p:nvPr/>
        </p:nvSpPr>
        <p:spPr>
          <a:xfrm>
            <a:off x="6359652" y="2295144"/>
            <a:ext cx="2269998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Bentuk output. 'Jadual: soalan, pilihan A-D, jawapan dan penerangan.'</a:t>
            </a:r>
            <a:endParaRPr lang="en-US" sz="1050" dirty="0"/>
          </a:p>
        </p:txBody>
      </p:sp>
      <p:sp>
        <p:nvSpPr>
          <p:cNvPr id="42" name="Shape 36"/>
          <p:cNvSpPr/>
          <p:nvPr/>
        </p:nvSpPr>
        <p:spPr>
          <a:xfrm>
            <a:off x="8995410" y="1783080"/>
            <a:ext cx="2599182" cy="2103120"/>
          </a:xfrm>
          <a:prstGeom prst="roundRect">
            <a:avLst>
              <a:gd name="adj" fmla="val 3913"/>
            </a:avLst>
          </a:prstGeom>
          <a:solidFill>
            <a:srgbClr val="FFFFFF"/>
          </a:solidFill>
          <a:ln w="15875">
            <a:solidFill>
              <a:srgbClr val="C99A2E"/>
            </a:solidFill>
            <a:prstDash val="solid"/>
          </a:ln>
        </p:spPr>
      </p:sp>
      <p:pic>
        <p:nvPicPr>
          <p:cNvPr id="43" name="Image 4" descr="reacticons/FaSlidersH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44" name="Shape 37"/>
          <p:cNvSpPr/>
          <p:nvPr/>
        </p:nvSpPr>
        <p:spPr>
          <a:xfrm>
            <a:off x="9141714" y="1929384"/>
            <a:ext cx="329184" cy="329184"/>
          </a:xfrm>
          <a:prstGeom prst="ellipse">
            <a:avLst/>
          </a:prstGeom>
          <a:solidFill>
            <a:srgbClr val="C99A2E"/>
          </a:solidFill>
          <a:ln/>
        </p:spPr>
      </p:sp>
      <p:sp>
        <p:nvSpPr>
          <p:cNvPr id="45" name="Text 38"/>
          <p:cNvSpPr/>
          <p:nvPr/>
        </p:nvSpPr>
        <p:spPr>
          <a:xfrm>
            <a:off x="9141714" y="19293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46" name="Text 39"/>
          <p:cNvSpPr/>
          <p:nvPr/>
        </p:nvSpPr>
        <p:spPr>
          <a:xfrm>
            <a:off x="9562338" y="1901952"/>
            <a:ext cx="15384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· Constraints</a:t>
            </a:r>
            <a:endParaRPr lang="en-US" sz="1350" dirty="0"/>
          </a:p>
        </p:txBody>
      </p:sp>
      <p:sp>
        <p:nvSpPr>
          <p:cNvPr id="47" name="Text 40"/>
          <p:cNvSpPr/>
          <p:nvPr/>
        </p:nvSpPr>
        <p:spPr>
          <a:xfrm>
            <a:off x="9160002" y="2295144"/>
            <a:ext cx="2269998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Had dan kehendak. 'BM mudah untuk murid 11 tahun, elak istilah sukar.'</a:t>
            </a:r>
            <a:endParaRPr lang="en-US" sz="1050" dirty="0"/>
          </a:p>
        </p:txBody>
      </p:sp>
      <p:sp>
        <p:nvSpPr>
          <p:cNvPr id="48" name="Shape 41"/>
          <p:cNvSpPr/>
          <p:nvPr/>
        </p:nvSpPr>
        <p:spPr>
          <a:xfrm>
            <a:off x="3211830" y="2715768"/>
            <a:ext cx="164592" cy="237744"/>
          </a:xfrm>
          <a:prstGeom prst="rightArrow">
            <a:avLst/>
          </a:prstGeom>
          <a:solidFill>
            <a:srgbClr val="C99A2E"/>
          </a:solidFill>
          <a:ln/>
        </p:spPr>
      </p:sp>
      <p:sp>
        <p:nvSpPr>
          <p:cNvPr id="49" name="Shape 42"/>
          <p:cNvSpPr/>
          <p:nvPr/>
        </p:nvSpPr>
        <p:spPr>
          <a:xfrm>
            <a:off x="6012180" y="2715768"/>
            <a:ext cx="164592" cy="237744"/>
          </a:xfrm>
          <a:prstGeom prst="rightArrow">
            <a:avLst/>
          </a:prstGeom>
          <a:solidFill>
            <a:srgbClr val="C99A2E"/>
          </a:solidFill>
          <a:ln/>
        </p:spPr>
      </p:sp>
      <p:sp>
        <p:nvSpPr>
          <p:cNvPr id="50" name="Shape 43"/>
          <p:cNvSpPr/>
          <p:nvPr/>
        </p:nvSpPr>
        <p:spPr>
          <a:xfrm>
            <a:off x="8812530" y="2715768"/>
            <a:ext cx="164592" cy="237744"/>
          </a:xfrm>
          <a:prstGeom prst="rightArrow">
            <a:avLst/>
          </a:prstGeom>
          <a:solidFill>
            <a:srgbClr val="C99A2E"/>
          </a:solidFill>
          <a:ln/>
        </p:spPr>
      </p:sp>
      <p:sp>
        <p:nvSpPr>
          <p:cNvPr id="51" name="Shape 44"/>
          <p:cNvSpPr/>
          <p:nvPr/>
        </p:nvSpPr>
        <p:spPr>
          <a:xfrm>
            <a:off x="594360" y="4160520"/>
            <a:ext cx="11000232" cy="1325880"/>
          </a:xfrm>
          <a:prstGeom prst="roundRect">
            <a:avLst>
              <a:gd name="adj" fmla="val 6207"/>
            </a:avLst>
          </a:prstGeom>
          <a:solidFill>
            <a:srgbClr val="0D1220"/>
          </a:solidFill>
          <a:ln w="9525">
            <a:solidFill>
              <a:srgbClr val="2D3B60"/>
            </a:solidFill>
            <a:prstDash val="solid"/>
          </a:ln>
        </p:spPr>
      </p:sp>
      <p:sp>
        <p:nvSpPr>
          <p:cNvPr id="52" name="Text 45"/>
          <p:cNvSpPr/>
          <p:nvPr/>
        </p:nvSpPr>
        <p:spPr>
          <a:xfrm>
            <a:off x="795528" y="4270248"/>
            <a:ext cx="10597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DDC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CONTOH PROMPT LENGKAP CTFC (ADA DALAM LMS, SEDIA SALIN)</a:t>
            </a:r>
            <a:endParaRPr lang="en-US" sz="950" dirty="0"/>
          </a:p>
        </p:txBody>
      </p:sp>
      <p:sp>
        <p:nvSpPr>
          <p:cNvPr id="53" name="Text 46"/>
          <p:cNvSpPr/>
          <p:nvPr/>
        </p:nvSpPr>
        <p:spPr>
          <a:xfrm>
            <a:off x="795528" y="4526280"/>
            <a:ext cx="105978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D6E4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Saya guru Sains Tahun 5 di sekolah luar bandar. Berdasarkan DSKP yang saya muat naik, hasilkan 5 soalan kuiz topik Kitaran Air. Format jadual: soalan, pilihan A hingga D, jawapan, penerangan ringkas. Bahasa Melayu mudah untuk murid 11 tahun.</a:t>
            </a:r>
            <a:endParaRPr lang="en-US" sz="1050" dirty="0"/>
          </a:p>
        </p:txBody>
      </p:sp>
      <p:sp>
        <p:nvSpPr>
          <p:cNvPr id="54" name="Text 47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55" name="Text 48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Pengenalan AI · 8 / 32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64040" y="4526280"/>
            <a:ext cx="3291840" cy="3291840"/>
          </a:xfrm>
          <a:prstGeom prst="ellipse">
            <a:avLst/>
          </a:prstGeom>
          <a:solidFill>
            <a:srgbClr val="FAE7E9"/>
          </a:solidFill>
          <a:ln/>
        </p:spPr>
      </p:sp>
      <p:sp>
        <p:nvSpPr>
          <p:cNvPr id="3" name="Shape 1"/>
          <p:cNvSpPr/>
          <p:nvPr/>
        </p:nvSpPr>
        <p:spPr>
          <a:xfrm>
            <a:off x="9189720" y="5806440"/>
            <a:ext cx="164592" cy="164592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4" name="Shape 2"/>
          <p:cNvSpPr/>
          <p:nvPr/>
        </p:nvSpPr>
        <p:spPr>
          <a:xfrm>
            <a:off x="9555480" y="4892040"/>
            <a:ext cx="91440" cy="91440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5" name="Shape 3"/>
          <p:cNvSpPr/>
          <p:nvPr/>
        </p:nvSpPr>
        <p:spPr>
          <a:xfrm>
            <a:off x="621792" y="5833872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6" name="Shape 4"/>
          <p:cNvSpPr/>
          <p:nvPr/>
        </p:nvSpPr>
        <p:spPr>
          <a:xfrm>
            <a:off x="859536" y="5833872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7" name="Shape 5"/>
          <p:cNvSpPr/>
          <p:nvPr/>
        </p:nvSpPr>
        <p:spPr>
          <a:xfrm>
            <a:off x="1097280" y="5833872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8" name="Shape 6"/>
          <p:cNvSpPr/>
          <p:nvPr/>
        </p:nvSpPr>
        <p:spPr>
          <a:xfrm>
            <a:off x="1335024" y="5833872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9" name="Shape 7"/>
          <p:cNvSpPr/>
          <p:nvPr/>
        </p:nvSpPr>
        <p:spPr>
          <a:xfrm>
            <a:off x="1572768" y="5833872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0" name="Shape 8"/>
          <p:cNvSpPr/>
          <p:nvPr/>
        </p:nvSpPr>
        <p:spPr>
          <a:xfrm>
            <a:off x="1810512" y="5833872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1" name="Shape 9"/>
          <p:cNvSpPr/>
          <p:nvPr/>
        </p:nvSpPr>
        <p:spPr>
          <a:xfrm>
            <a:off x="2048256" y="5833872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2" name="Shape 10"/>
          <p:cNvSpPr/>
          <p:nvPr/>
        </p:nvSpPr>
        <p:spPr>
          <a:xfrm>
            <a:off x="621792" y="6071616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3" name="Shape 11"/>
          <p:cNvSpPr/>
          <p:nvPr/>
        </p:nvSpPr>
        <p:spPr>
          <a:xfrm>
            <a:off x="859536" y="6071616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" y="6071616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5" name="Shape 13"/>
          <p:cNvSpPr/>
          <p:nvPr/>
        </p:nvSpPr>
        <p:spPr>
          <a:xfrm>
            <a:off x="1335024" y="6071616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6" name="Shape 14"/>
          <p:cNvSpPr/>
          <p:nvPr/>
        </p:nvSpPr>
        <p:spPr>
          <a:xfrm>
            <a:off x="1572768" y="6071616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7" name="Shape 15"/>
          <p:cNvSpPr/>
          <p:nvPr/>
        </p:nvSpPr>
        <p:spPr>
          <a:xfrm>
            <a:off x="1810512" y="6071616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8" name="Shape 16"/>
          <p:cNvSpPr/>
          <p:nvPr/>
        </p:nvSpPr>
        <p:spPr>
          <a:xfrm>
            <a:off x="2048256" y="6071616"/>
            <a:ext cx="64008" cy="64008"/>
          </a:xfrm>
          <a:prstGeom prst="ellipse">
            <a:avLst/>
          </a:prstGeom>
          <a:solidFill>
            <a:srgbClr val="F0C6CB"/>
          </a:solidFill>
          <a:ln/>
        </p:spPr>
      </p:sp>
      <p:sp>
        <p:nvSpPr>
          <p:cNvPr id="19" name="Shape 17"/>
          <p:cNvSpPr/>
          <p:nvPr/>
        </p:nvSpPr>
        <p:spPr>
          <a:xfrm>
            <a:off x="9912096" y="4901184"/>
            <a:ext cx="1481328" cy="1481328"/>
          </a:xfrm>
          <a:prstGeom prst="roundRect">
            <a:avLst>
              <a:gd name="adj" fmla="val 6173"/>
            </a:avLst>
          </a:prstGeom>
          <a:solidFill>
            <a:srgbClr val="FFFFFF"/>
          </a:solidFill>
          <a:ln w="9525">
            <a:solidFill>
              <a:srgbClr val="DCE4F1"/>
            </a:solidFill>
            <a:prstDash val="solid"/>
          </a:ln>
        </p:spPr>
      </p:sp>
      <p:pic>
        <p:nvPicPr>
          <p:cNvPr id="20" name="Image 0" descr="deckimg/ic-09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60" y="4956048"/>
            <a:ext cx="1371600" cy="137160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94360" y="38404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045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SLOT 1 · PENGENALAN AI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94360" y="658368"/>
            <a:ext cx="10241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Amalan Etika Wajib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594360" y="1243584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Tidak boleh dikompromi apabila menggunakan AI dengan data sekolah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5943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9EAFB"/>
          </a:solidFill>
          <a:ln/>
        </p:spPr>
      </p:sp>
      <p:pic>
        <p:nvPicPr>
          <p:cNvPr id="25" name="Image 1" descr="reacticons/FaUserShield_5A60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792" y="1920240"/>
            <a:ext cx="310896" cy="310896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3285744" y="235915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27" name="Text 23"/>
          <p:cNvSpPr/>
          <p:nvPr/>
        </p:nvSpPr>
        <p:spPr>
          <a:xfrm>
            <a:off x="7589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Jangan muat naik data murid</a:t>
            </a:r>
            <a:endParaRPr lang="en-US" sz="1350" dirty="0"/>
          </a:p>
        </p:txBody>
      </p:sp>
      <p:sp>
        <p:nvSpPr>
          <p:cNvPr id="28" name="Text 24"/>
          <p:cNvSpPr/>
          <p:nvPr/>
        </p:nvSpPr>
        <p:spPr>
          <a:xfrm>
            <a:off x="7589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Nama penuh, MyKid, markah individu dan foto murid kekal di luar AI. Guna data tanpa nama.</a:t>
            </a:r>
            <a:endParaRPr lang="en-US" sz="1050" dirty="0"/>
          </a:p>
        </p:txBody>
      </p:sp>
      <p:sp>
        <p:nvSpPr>
          <p:cNvPr id="29" name="Shape 25"/>
          <p:cNvSpPr/>
          <p:nvPr/>
        </p:nvSpPr>
        <p:spPr>
          <a:xfrm>
            <a:off x="43281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2F4F7"/>
          </a:solidFill>
          <a:ln/>
        </p:spPr>
      </p:sp>
      <p:pic>
        <p:nvPicPr>
          <p:cNvPr id="30" name="Image 2" descr="reacticons/FaCheckCircle_0E97A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592" y="1920240"/>
            <a:ext cx="310896" cy="310896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7019544" y="235915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5DF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600" dirty="0"/>
          </a:p>
        </p:txBody>
      </p:sp>
      <p:sp>
        <p:nvSpPr>
          <p:cNvPr id="32" name="Text 27"/>
          <p:cNvSpPr/>
          <p:nvPr/>
        </p:nvSpPr>
        <p:spPr>
          <a:xfrm>
            <a:off x="44927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Semak sebelum edar</a:t>
            </a:r>
            <a:endParaRPr lang="en-US" sz="1350" dirty="0"/>
          </a:p>
        </p:txBody>
      </p:sp>
      <p:sp>
        <p:nvSpPr>
          <p:cNvPr id="33" name="Text 28"/>
          <p:cNvSpPr/>
          <p:nvPr/>
        </p:nvSpPr>
        <p:spPr>
          <a:xfrm>
            <a:off x="44927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fakta disahkan guru sebelum sampai kepada murid. AI boleh silap dengan yakin.</a:t>
            </a:r>
            <a:endParaRPr lang="en-US" sz="1050" dirty="0"/>
          </a:p>
        </p:txBody>
      </p:sp>
      <p:sp>
        <p:nvSpPr>
          <p:cNvPr id="34" name="Shape 29"/>
          <p:cNvSpPr/>
          <p:nvPr/>
        </p:nvSpPr>
        <p:spPr>
          <a:xfrm>
            <a:off x="8061960" y="1783080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3F5EC"/>
          </a:solidFill>
          <a:ln/>
        </p:spPr>
      </p:sp>
      <p:pic>
        <p:nvPicPr>
          <p:cNvPr id="35" name="Image 3" descr="reacticons/FaIdBadge_17A06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392" y="1920240"/>
            <a:ext cx="310896" cy="310896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10753344" y="2359152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BFE7D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600" dirty="0"/>
          </a:p>
        </p:txBody>
      </p:sp>
      <p:sp>
        <p:nvSpPr>
          <p:cNvPr id="37" name="Text 31"/>
          <p:cNvSpPr/>
          <p:nvPr/>
        </p:nvSpPr>
        <p:spPr>
          <a:xfrm>
            <a:off x="8226552" y="1901952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Akaun MOE untuk kerja rasmi</a:t>
            </a:r>
            <a:endParaRPr lang="en-US" sz="1350" dirty="0"/>
          </a:p>
        </p:txBody>
      </p:sp>
      <p:sp>
        <p:nvSpPr>
          <p:cNvPr id="38" name="Text 32"/>
          <p:cNvSpPr/>
          <p:nvPr/>
        </p:nvSpPr>
        <p:spPr>
          <a:xfrm>
            <a:off x="8226552" y="2295144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Perlindungan Workspace pendidikan; elak akaun peribadi untuk dokumen sekolah.</a:t>
            </a:r>
            <a:endParaRPr lang="en-US" sz="1050" dirty="0"/>
          </a:p>
        </p:txBody>
      </p:sp>
      <p:sp>
        <p:nvSpPr>
          <p:cNvPr id="39" name="Shape 33"/>
          <p:cNvSpPr/>
          <p:nvPr/>
        </p:nvSpPr>
        <p:spPr>
          <a:xfrm>
            <a:off x="5943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7EFDC"/>
          </a:solidFill>
          <a:ln/>
        </p:spPr>
      </p:sp>
      <p:pic>
        <p:nvPicPr>
          <p:cNvPr id="40" name="Image 4" descr="reacticons/FaBullhorn_C99A2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792" y="3538728"/>
            <a:ext cx="310896" cy="310896"/>
          </a:xfrm>
          <a:prstGeom prst="rect">
            <a:avLst/>
          </a:prstGeom>
        </p:spPr>
      </p:pic>
      <p:sp>
        <p:nvSpPr>
          <p:cNvPr id="41" name="Text 34"/>
          <p:cNvSpPr/>
          <p:nvPr/>
        </p:nvSpPr>
        <p:spPr>
          <a:xfrm>
            <a:off x="3285744" y="397764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EAD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600" dirty="0"/>
          </a:p>
        </p:txBody>
      </p:sp>
      <p:sp>
        <p:nvSpPr>
          <p:cNvPr id="42" name="Text 35"/>
          <p:cNvSpPr/>
          <p:nvPr/>
        </p:nvSpPr>
        <p:spPr>
          <a:xfrm>
            <a:off x="758952" y="352044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Telus penggunaan AI</a:t>
            </a:r>
            <a:endParaRPr lang="en-US" sz="1350" dirty="0"/>
          </a:p>
        </p:txBody>
      </p:sp>
      <p:sp>
        <p:nvSpPr>
          <p:cNvPr id="43" name="Text 36"/>
          <p:cNvSpPr/>
          <p:nvPr/>
        </p:nvSpPr>
        <p:spPr>
          <a:xfrm>
            <a:off x="7589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Bahan rasmi yang diedar meluas dinyatakan dibantu AI dan disemak guru.</a:t>
            </a:r>
            <a:endParaRPr lang="en-US" sz="1050" dirty="0"/>
          </a:p>
        </p:txBody>
      </p:sp>
      <p:sp>
        <p:nvSpPr>
          <p:cNvPr id="44" name="Shape 37"/>
          <p:cNvSpPr/>
          <p:nvPr/>
        </p:nvSpPr>
        <p:spPr>
          <a:xfrm>
            <a:off x="43281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FAE7E9"/>
          </a:solidFill>
          <a:ln/>
        </p:spPr>
      </p:sp>
      <p:pic>
        <p:nvPicPr>
          <p:cNvPr id="45" name="Image 5" descr="reacticons/FaCopyright_E0455A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3592" y="3538728"/>
            <a:ext cx="310896" cy="310896"/>
          </a:xfrm>
          <a:prstGeom prst="rect">
            <a:avLst/>
          </a:prstGeom>
        </p:spPr>
      </p:pic>
      <p:sp>
        <p:nvSpPr>
          <p:cNvPr id="46" name="Text 38"/>
          <p:cNvSpPr/>
          <p:nvPr/>
        </p:nvSpPr>
        <p:spPr>
          <a:xfrm>
            <a:off x="7019544" y="397764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F3C2C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600" dirty="0"/>
          </a:p>
        </p:txBody>
      </p:sp>
      <p:sp>
        <p:nvSpPr>
          <p:cNvPr id="47" name="Text 39"/>
          <p:cNvSpPr/>
          <p:nvPr/>
        </p:nvSpPr>
        <p:spPr>
          <a:xfrm>
            <a:off x="4492752" y="352044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Hormati hak cipta</a:t>
            </a:r>
            <a:endParaRPr lang="en-US" sz="1350" dirty="0"/>
          </a:p>
        </p:txBody>
      </p:sp>
      <p:sp>
        <p:nvSpPr>
          <p:cNvPr id="48" name="Text 40"/>
          <p:cNvSpPr/>
          <p:nvPr/>
        </p:nvSpPr>
        <p:spPr>
          <a:xfrm>
            <a:off x="44927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Muat naik buku teks untuk kegunaan PdP sendiri wajar; menerbit semula tidak.</a:t>
            </a:r>
            <a:endParaRPr lang="en-US" sz="1050" dirty="0"/>
          </a:p>
        </p:txBody>
      </p:sp>
      <p:sp>
        <p:nvSpPr>
          <p:cNvPr id="49" name="Shape 41"/>
          <p:cNvSpPr/>
          <p:nvPr/>
        </p:nvSpPr>
        <p:spPr>
          <a:xfrm>
            <a:off x="8061960" y="3401568"/>
            <a:ext cx="3532632" cy="1417320"/>
          </a:xfrm>
          <a:prstGeom prst="roundRect">
            <a:avLst>
              <a:gd name="adj" fmla="val 5806"/>
            </a:avLst>
          </a:prstGeom>
          <a:solidFill>
            <a:srgbClr val="E9EAFB"/>
          </a:solidFill>
          <a:ln/>
        </p:spPr>
      </p:sp>
      <p:pic>
        <p:nvPicPr>
          <p:cNvPr id="50" name="Image 6" descr="reacticons/FaBrain_5A60E6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7392" y="3538728"/>
            <a:ext cx="310896" cy="310896"/>
          </a:xfrm>
          <a:prstGeom prst="rect">
            <a:avLst/>
          </a:prstGeom>
        </p:spPr>
      </p:pic>
      <p:sp>
        <p:nvSpPr>
          <p:cNvPr id="51" name="Text 42"/>
          <p:cNvSpPr/>
          <p:nvPr/>
        </p:nvSpPr>
        <p:spPr>
          <a:xfrm>
            <a:off x="10753344" y="3977640"/>
            <a:ext cx="76809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C9CC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4600" dirty="0"/>
          </a:p>
        </p:txBody>
      </p:sp>
      <p:sp>
        <p:nvSpPr>
          <p:cNvPr id="52" name="Text 43"/>
          <p:cNvSpPr/>
          <p:nvPr/>
        </p:nvSpPr>
        <p:spPr>
          <a:xfrm>
            <a:off x="8226552" y="3520440"/>
            <a:ext cx="2874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Akal budi guru diutamakan</a:t>
            </a:r>
            <a:endParaRPr lang="en-US" sz="1350" dirty="0"/>
          </a:p>
        </p:txBody>
      </p:sp>
      <p:sp>
        <p:nvSpPr>
          <p:cNvPr id="53" name="Text 44"/>
          <p:cNvSpPr/>
          <p:nvPr/>
        </p:nvSpPr>
        <p:spPr>
          <a:xfrm>
            <a:off x="8226552" y="3913632"/>
            <a:ext cx="3203448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A6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Keputusan tentang murid tidak diserahkan kepada AI. Guru kenal murid, AI tidak.</a:t>
            </a:r>
            <a:endParaRPr lang="en-US" sz="1050" dirty="0"/>
          </a:p>
        </p:txBody>
      </p:sp>
      <p:pic>
        <p:nvPicPr>
          <p:cNvPr id="54" name="Image 7" descr="lms-aitool/img/strip-etika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4983480"/>
            <a:ext cx="1892808" cy="1325880"/>
          </a:xfrm>
          <a:prstGeom prst="rect">
            <a:avLst/>
          </a:prstGeom>
        </p:spPr>
      </p:pic>
      <p:sp>
        <p:nvSpPr>
          <p:cNvPr id="55" name="Text 45"/>
          <p:cNvSpPr/>
          <p:nvPr/>
        </p:nvSpPr>
        <p:spPr>
          <a:xfrm>
            <a:off x="59436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dalam PdP · SK LKTP Belitong, Kluang · 18 Ogos 2026</a:t>
            </a:r>
            <a:endParaRPr lang="en-US" sz="900" dirty="0"/>
          </a:p>
        </p:txBody>
      </p:sp>
      <p:sp>
        <p:nvSpPr>
          <p:cNvPr id="56" name="Text 46"/>
          <p:cNvSpPr/>
          <p:nvPr/>
        </p:nvSpPr>
        <p:spPr>
          <a:xfrm>
            <a:off x="9079992" y="64739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Pengenalan AI · 9 / 32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2026-08-15T17:23:18Z</dcterms:created>
  <dcterms:modified xsi:type="dcterms:W3CDTF">2026-08-15T17:23:18Z</dcterms:modified>
</cp:coreProperties>
</file>